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5"/>
    <p:restoredTop sz="94762"/>
  </p:normalViewPr>
  <p:slideViewPr>
    <p:cSldViewPr snapToGrid="0">
      <p:cViewPr varScale="1">
        <p:scale>
          <a:sx n="69" d="100"/>
          <a:sy n="69" d="100"/>
        </p:scale>
        <p:origin x="232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over with the Golden Gate Bridge and conference date and location text.">
            <a:extLst>
              <a:ext uri="{FF2B5EF4-FFF2-40B4-BE49-F238E27FC236}">
                <a16:creationId xmlns:a16="http://schemas.microsoft.com/office/drawing/2014/main" id="{AA6C7A44-6613-ACD7-65AF-4389C292A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EFEC-5667-EA79-07E6-BDDA951F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01354-98E9-C1D6-D295-596468F93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A880-00AA-9842-C1F6-6ED6A3174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64B6D-EF87-2882-9B8C-498E2075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9D22-69C7-A92C-A45D-583D11EC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745BA-C8F4-BBD6-A6BD-BA6E3325B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745D-1931-08FF-2A37-39169258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6208F-C716-99CE-F6A0-C9B39AC60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482DD-158C-283B-CC3E-F9322023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BED3-0F79-73BD-D5AC-625D386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DCB9-03F6-E90B-199E-974662E82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BD72-C691-E27F-FED8-52378CFB1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A495-9C05-B2C1-A537-12C90C7E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E05A-2E70-0718-8EF5-D4703DF9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B319-9477-D8FA-ECB5-0726F718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C4E7-BB72-7683-D51D-A2C7F7AA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8708-7FD8-51DD-1E6B-CF850001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A202F-9D6F-5A57-DA33-DFBD2617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E178-E14B-2477-B3C3-2C3F0E1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3739-7EC2-DEF9-7E75-3DE9386A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C159-DB53-4E8F-8E4D-AEA55893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1D7A-4540-25E0-78EE-D4BBC8BCB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BC761-530F-9FA0-B746-6A07458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8536-05DF-6B15-9997-41F06AD0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771-59CE-E8E9-47DD-94647FB68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DE334-C8F6-BD48-D0E5-4C12F91D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9FD0A-87DF-09CE-3489-BC5C70454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483A5-CE5D-11D4-C98E-2C720F328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98978-5966-3472-5226-5E994BE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FF0D-73EE-D22E-4CA6-57C15E0E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CADB7-90C4-CDEA-A4ED-BB28DCC9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3D26-2501-EA6C-8266-5F23ECD5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2325-73DF-62FE-3A90-A27D108A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1BF9-F103-DE7C-AA8F-4B90E15D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14EC7-D000-9FC0-2BAF-37229DE45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62F64-A370-23E4-D336-02F51CED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84DA3E-C186-507F-34EA-52508A9730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5937250"/>
            <a:ext cx="12192000" cy="9207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3D672-2A1F-8916-1AE8-467F2ADD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C93D7-706F-EC7E-EC47-C542DFD9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7242-97B6-BEED-3058-59A93D572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EFA036-B9A3-BE4E-9104-9D04801FA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066CD-E52F-2290-5375-9109E25C3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213" y="1330612"/>
            <a:ext cx="11317573" cy="2387600"/>
          </a:xfrm>
        </p:spPr>
        <p:txBody>
          <a:bodyPr/>
          <a:lstStyle/>
          <a:p>
            <a:r>
              <a:rPr lang="en-US" sz="60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Acute cough in outpatients: what causes it, how long does it last, and how severe is it for different viruses and bacteria?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FFA398-6576-C219-CBA9-0E9F6BABF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6655"/>
            <a:ext cx="9144000" cy="1655762"/>
          </a:xfrm>
        </p:spPr>
        <p:txBody>
          <a:bodyPr/>
          <a:lstStyle/>
          <a:p>
            <a:r>
              <a:rPr lang="en-US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Mark H. Ebell MD, MS, Dan J. Merenstein, MD, Bruce Barrett MD, PhD, Michelle </a:t>
            </a:r>
            <a:r>
              <a:rPr lang="en-US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Bentivegna</a:t>
            </a:r>
            <a:r>
              <a:rPr lang="en-US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PhD, Cassie Hulme PhD, Caroline Hamer, Sarah Walters, Alea Sabry, Shari Barlow</a:t>
            </a:r>
          </a:p>
        </p:txBody>
      </p:sp>
    </p:spTree>
    <p:extLst>
      <p:ext uri="{BB962C8B-B14F-4D97-AF65-F5344CB8AC3E}">
        <p14:creationId xmlns:p14="http://schemas.microsoft.com/office/powerpoint/2010/main" val="10882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0A3-DAD2-71A4-6DCF-B8426306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70F9A-8EC9-30E0-AD7B-421BD1AD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/>
          <a:lstStyle/>
          <a:p>
            <a:r>
              <a:rPr lang="en-US" dirty="0"/>
              <a:t>The causative pathogens, duration and severity of acute lower respiratory infection in outpatients has not been well described in the US.</a:t>
            </a:r>
          </a:p>
          <a:p>
            <a:r>
              <a:rPr lang="en-US" dirty="0"/>
              <a:t>Large European studies have found that lower respiratory tract infections (LRTI) last longer than expected and don’t differ much by type of pathogen</a:t>
            </a:r>
          </a:p>
          <a:p>
            <a:r>
              <a:rPr lang="en-US" sz="2800" b="1" dirty="0"/>
              <a:t>Our Research Question: </a:t>
            </a:r>
            <a:r>
              <a:rPr lang="en-US" sz="2800" dirty="0"/>
              <a:t>What are the causative pathogens, duration, and severity of acute lower respiratory tract infection in US outpatients in the primary and urgent care settings?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3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44B78-B1E7-AB9B-D3A4-467CAADF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98CC-9562-BACE-C8C3-CA6B0C14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and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6233ED-5653-41C2-86B3-6B6CCAFD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884108" cy="4351338"/>
          </a:xfrm>
        </p:spPr>
        <p:txBody>
          <a:bodyPr/>
          <a:lstStyle/>
          <a:p>
            <a:r>
              <a:rPr lang="en-US" dirty="0"/>
              <a:t>Recruited 718 adults at 20+ primary and urgent care sites in Wisconsin, Georgia and DC metro area with &lt; 2 weeks cough and at least one lower or systemic symptom from 2019 to 2023</a:t>
            </a:r>
          </a:p>
          <a:p>
            <a:r>
              <a:rPr lang="en-US" sz="2800" dirty="0"/>
              <a:t>Gathered demographics, comorbidities, medications, c-reactive protein, symptoms and severity at presentation, duration of illness, and PCR for 46 viral and bacterial pathogens (CDC)</a:t>
            </a:r>
          </a:p>
          <a:p>
            <a:r>
              <a:rPr lang="en-US" dirty="0"/>
              <a:t>Used s</a:t>
            </a:r>
            <a:r>
              <a:rPr lang="en-US" sz="2800" dirty="0"/>
              <a:t>ymptom diary daily + intermittent text messages to assess severity and duration of key symptoms for up to 4 weeks</a:t>
            </a:r>
          </a:p>
          <a:p>
            <a:r>
              <a:rPr lang="en-US" dirty="0"/>
              <a:t>Patients had mean age of </a:t>
            </a:r>
            <a:r>
              <a:rPr lang="en-US" sz="2800" dirty="0"/>
              <a:t>39 years, 65% female, 78% white, 11% Asian, and 8% Black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B7F13-3E26-BE4A-AE84-D6AE9C30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2135-95A5-1421-5FB8-E87AEE832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5" y="-321140"/>
            <a:ext cx="10515600" cy="1325563"/>
          </a:xfrm>
        </p:spPr>
        <p:txBody>
          <a:bodyPr/>
          <a:lstStyle/>
          <a:p>
            <a:r>
              <a:rPr lang="en-US" dirty="0"/>
              <a:t>What the Research Found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CA5F882-DE71-617D-0FC6-9042E0E3A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3" y="606634"/>
            <a:ext cx="12112293" cy="221347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3216ED-3A2C-353E-C0EB-63E2F2176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827377"/>
              </p:ext>
            </p:extLst>
          </p:nvPr>
        </p:nvGraphicFramePr>
        <p:xfrm>
          <a:off x="158230" y="3224764"/>
          <a:ext cx="5776331" cy="286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944">
                  <a:extLst>
                    <a:ext uri="{9D8B030D-6E8A-4147-A177-3AD203B41FA5}">
                      <a16:colId xmlns:a16="http://schemas.microsoft.com/office/drawing/2014/main" val="3951328431"/>
                    </a:ext>
                  </a:extLst>
                </a:gridCol>
                <a:gridCol w="2458387">
                  <a:extLst>
                    <a:ext uri="{9D8B030D-6E8A-4147-A177-3AD203B41FA5}">
                      <a16:colId xmlns:a16="http://schemas.microsoft.com/office/drawing/2014/main" val="2276923916"/>
                    </a:ext>
                  </a:extLst>
                </a:gridCol>
              </a:tblGrid>
              <a:tr h="739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 of Infection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Overall severity </a:t>
                      </a:r>
                      <a:b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(range 1 – 112) *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883057"/>
                  </a:ext>
                </a:extLst>
              </a:tr>
              <a:tr h="3642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1+ viruses (n=151)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20.9 (18.6 – 23.3)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584275"/>
                  </a:ext>
                </a:extLst>
              </a:tr>
              <a:tr h="3642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1+ bacteria (n=130)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25.2 (22.7 – 27.7)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27950"/>
                  </a:ext>
                </a:extLst>
              </a:tr>
              <a:tr h="3766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Mixed viral/bacterial (n=92)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24.2 (22.4 – 25.1)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272775"/>
                  </a:ext>
                </a:extLst>
              </a:tr>
              <a:tr h="36421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growth (n=70)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26.3 (22.5 – 30.1)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467701"/>
                  </a:ext>
                </a:extLst>
              </a:tr>
              <a:tr h="36421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Total: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23.7 (22.4 – 25.1)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250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B887B6-958B-0C6F-A97E-B92A776DF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87631"/>
              </p:ext>
            </p:extLst>
          </p:nvPr>
        </p:nvGraphicFramePr>
        <p:xfrm>
          <a:off x="6257438" y="2885674"/>
          <a:ext cx="5776332" cy="328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566">
                  <a:extLst>
                    <a:ext uri="{9D8B030D-6E8A-4147-A177-3AD203B41FA5}">
                      <a16:colId xmlns:a16="http://schemas.microsoft.com/office/drawing/2014/main" val="3285151599"/>
                    </a:ext>
                  </a:extLst>
                </a:gridCol>
                <a:gridCol w="1158600">
                  <a:extLst>
                    <a:ext uri="{9D8B030D-6E8A-4147-A177-3AD203B41FA5}">
                      <a16:colId xmlns:a16="http://schemas.microsoft.com/office/drawing/2014/main" val="2317091235"/>
                    </a:ext>
                  </a:extLst>
                </a:gridCol>
                <a:gridCol w="1662304">
                  <a:extLst>
                    <a:ext uri="{9D8B030D-6E8A-4147-A177-3AD203B41FA5}">
                      <a16:colId xmlns:a16="http://schemas.microsoft.com/office/drawing/2014/main" val="3426262367"/>
                    </a:ext>
                  </a:extLst>
                </a:gridCol>
                <a:gridCol w="1225862">
                  <a:extLst>
                    <a:ext uri="{9D8B030D-6E8A-4147-A177-3AD203B41FA5}">
                      <a16:colId xmlns:a16="http://schemas.microsoft.com/office/drawing/2014/main" val="2631170391"/>
                    </a:ext>
                  </a:extLst>
                </a:gridCol>
              </a:tblGrid>
              <a:tr h="32178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</a:t>
                      </a:r>
                      <a:br>
                        <a:rPr lang="en-US" dirty="0"/>
                      </a:br>
                      <a:r>
                        <a:rPr lang="en-US" dirty="0"/>
                        <a:t>n=618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  <a:br>
                        <a:rPr lang="en-US" dirty="0"/>
                      </a:br>
                      <a:r>
                        <a:rPr lang="en-US" dirty="0"/>
                        <a:t>n=618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772622"/>
                  </a:ext>
                </a:extLst>
              </a:tr>
              <a:tr h="321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Rhinovirus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influenzae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499365"/>
                  </a:ext>
                </a:extLst>
              </a:tr>
              <a:tr h="321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Influenza 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 catarrhalis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81433"/>
                  </a:ext>
                </a:extLst>
              </a:tr>
              <a:tr h="321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SARS-CoV-2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 pneumoniae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036852"/>
                  </a:ext>
                </a:extLst>
              </a:tr>
              <a:tr h="321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Mycoplasma pneumonia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85879"/>
                  </a:ext>
                </a:extLst>
              </a:tr>
              <a:tr h="321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Parainfluenza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35516"/>
                  </a:ext>
                </a:extLst>
              </a:tr>
              <a:tr h="321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meta.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Chlamydophila pneumonia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45108"/>
                  </a:ext>
                </a:extLst>
              </a:tr>
              <a:tr h="3217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54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5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77AA-615A-39A7-D9E4-35F6FE49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B476-4A51-9D9C-BC48-F785B632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</a:t>
            </a:r>
            <a:r>
              <a:rPr lang="en-US"/>
              <a:t>Clinical Practice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3E2D1-70C6-A48B-7B8F-91610C85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/>
          <a:lstStyle/>
          <a:p>
            <a:r>
              <a:rPr lang="en-US" dirty="0"/>
              <a:t>The average duration of a lower RTI is over 16 days; 90% are better by 28 days. This is an important message to tell our colleagues and patients: be patient!</a:t>
            </a:r>
          </a:p>
          <a:p>
            <a:r>
              <a:rPr lang="en-US" dirty="0"/>
              <a:t>Viral infections were a bit shorter and bit less severe, but overall the type of pathogen wasn’t all that important</a:t>
            </a:r>
          </a:p>
          <a:p>
            <a:r>
              <a:rPr lang="en-US" dirty="0"/>
              <a:t>The most common viruses are rhinoviruses, seasonal coronaviruses and SARS-CoV-2, and parainfluenza. </a:t>
            </a:r>
          </a:p>
          <a:p>
            <a:r>
              <a:rPr lang="en-US" dirty="0"/>
              <a:t>A separate analysis (also presented at NAPCRG) found that bacteria are often commensal rather than pathogenic, even </a:t>
            </a:r>
            <a:r>
              <a:rPr lang="en-US"/>
              <a:t>when detected by PCR.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4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PCRG">
      <a:dk1>
        <a:srgbClr val="4179BD"/>
      </a:dk1>
      <a:lt1>
        <a:srgbClr val="FFFFFF"/>
      </a:lt1>
      <a:dk2>
        <a:srgbClr val="1A3455"/>
      </a:dk2>
      <a:lt2>
        <a:srgbClr val="E7E6E6"/>
      </a:lt2>
      <a:accent1>
        <a:srgbClr val="2A7AC2"/>
      </a:accent1>
      <a:accent2>
        <a:srgbClr val="1A3455"/>
      </a:accent2>
      <a:accent3>
        <a:srgbClr val="A5A5A5"/>
      </a:accent3>
      <a:accent4>
        <a:srgbClr val="EEA123"/>
      </a:accent4>
      <a:accent5>
        <a:srgbClr val="FBC5B5"/>
      </a:accent5>
      <a:accent6>
        <a:srgbClr val="414143"/>
      </a:accent6>
      <a:hlink>
        <a:srgbClr val="4179BD"/>
      </a:hlink>
      <a:folHlink>
        <a:srgbClr val="869FB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508</Words>
  <Application>Microsoft Macintosh PowerPoint</Application>
  <PresentationFormat>Widescreen</PresentationFormat>
  <Paragraphs>61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Trebuchet MS</vt:lpstr>
      <vt:lpstr>Office Theme</vt:lpstr>
      <vt:lpstr>Acute cough in outpatients: what causes it, how long does it last, and how severe is it for different viruses and bacteria? </vt:lpstr>
      <vt:lpstr>The Research Question</vt:lpstr>
      <vt:lpstr>Research Design and Method</vt:lpstr>
      <vt:lpstr>What the Research Found</vt:lpstr>
      <vt:lpstr>What this means for Clinical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Ebell, Mark</cp:lastModifiedBy>
  <cp:revision>8</cp:revision>
  <dcterms:created xsi:type="dcterms:W3CDTF">2023-08-03T16:55:04Z</dcterms:created>
  <dcterms:modified xsi:type="dcterms:W3CDTF">2024-12-17T22:20:51Z</dcterms:modified>
</cp:coreProperties>
</file>