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p:restoredTop sz="94697"/>
  </p:normalViewPr>
  <p:slideViewPr>
    <p:cSldViewPr snapToGrid="0">
      <p:cViewPr varScale="1">
        <p:scale>
          <a:sx n="117" d="100"/>
          <a:sy n="117" d="100"/>
        </p:scale>
        <p:origin x="19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pic>
        <p:nvPicPr>
          <p:cNvPr id="9" name="Picture 8" descr="A blue cover with the Golden Gate Bridge and conference date and location text.">
            <a:extLst>
              <a:ext uri="{FF2B5EF4-FFF2-40B4-BE49-F238E27FC236}">
                <a16:creationId xmlns:a16="http://schemas.microsoft.com/office/drawing/2014/main" id="{AA6C7A44-6613-ACD7-65AF-4389C292A2C8}"/>
              </a:ext>
            </a:extLst>
          </p:cNvPr>
          <p:cNvPicPr>
            <a:picLocks noChangeAspect="1"/>
          </p:cNvPicPr>
          <p:nvPr userDrawn="1"/>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66839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EFEC-5667-EA79-07E6-BDDA951F2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601354-98E9-C1D6-D295-596468F93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3FA880-00AA-9842-C1F6-6ED6A31742A7}"/>
              </a:ext>
            </a:extLst>
          </p:cNvPr>
          <p:cNvSpPr>
            <a:spLocks noGrp="1"/>
          </p:cNvSpPr>
          <p:nvPr>
            <p:ph type="body" sz="half" idx="2"/>
          </p:nvPr>
        </p:nvSpPr>
        <p:spPr>
          <a:xfrm>
            <a:off x="839788" y="2057400"/>
            <a:ext cx="3932237" cy="3811588"/>
          </a:xfr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6264B6D-EF87-2882-9B8C-498E20754FA2}"/>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105850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9D22-69C7-A92C-A45D-583D11EC91D1}"/>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F2745BA-C8F4-BBD6-A6BD-BA6E3325B85C}"/>
              </a:ext>
            </a:extLst>
          </p:cNvPr>
          <p:cNvSpPr>
            <a:spLocks noGrp="1"/>
          </p:cNvSpPr>
          <p:nvPr>
            <p:ph type="body" orient="vert" idx="1"/>
          </p:nvPr>
        </p:nvSpPr>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0B7745D-1931-08FF-2A37-39169258A56A}"/>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393774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6208F-C716-99CE-F6A0-C9B39AC600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1482DD-158C-283B-CC3E-F9322023369B}"/>
              </a:ext>
            </a:extLst>
          </p:cNvPr>
          <p:cNvSpPr>
            <a:spLocks noGrp="1"/>
          </p:cNvSpPr>
          <p:nvPr>
            <p:ph type="body" orient="vert" idx="1"/>
          </p:nvPr>
        </p:nvSpPr>
        <p:spPr>
          <a:xfrm>
            <a:off x="838200" y="365125"/>
            <a:ext cx="7734300" cy="5811838"/>
          </a:xfrm>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D48BED3-0F79-73BD-D5AC-625D38600F13}"/>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222615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DCB9-03F6-E90B-199E-974662E82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BEBD72-C691-E27F-FED8-52378CFB11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30BA495-9C05-B2C1-A537-12C90C7E7F5B}"/>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210413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E05A-2E70-0718-8EF5-D4703DF93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8B319-9477-D8FA-ECB5-0726F7184873}"/>
              </a:ext>
            </a:extLst>
          </p:cNvPr>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ECFC4E7-BB72-7683-D51D-A2C7F7AAF318}"/>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295599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8708-7FD8-51DD-1E6B-CF85000118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6A202F-9D6F-5A57-DA33-DFBD2617B2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F94E178-E14B-2477-B3C3-2C3F0E170871}"/>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60812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3739-7EC2-DEF9-7E75-3DE9386A7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0FC159-DB53-4E8F-8E4D-AEA55893E8A9}"/>
              </a:ext>
            </a:extLst>
          </p:cNvPr>
          <p:cNvSpPr>
            <a:spLocks noGrp="1"/>
          </p:cNvSpPr>
          <p:nvPr>
            <p:ph sz="half" idx="1"/>
          </p:nvPr>
        </p:nvSpPr>
        <p:spPr>
          <a:xfrm>
            <a:off x="838200" y="1825625"/>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F1D7A-4540-25E0-78EE-D4BBC8BCB30C}"/>
              </a:ext>
            </a:extLst>
          </p:cNvPr>
          <p:cNvSpPr>
            <a:spLocks noGrp="1"/>
          </p:cNvSpPr>
          <p:nvPr>
            <p:ph sz="half" idx="2"/>
          </p:nvPr>
        </p:nvSpPr>
        <p:spPr>
          <a:xfrm>
            <a:off x="6172200" y="1825625"/>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F1BC761-530F-9FA0-B746-6A074582654A}"/>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85509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8536-05DF-6B15-9997-41F06AD09B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45C771-59CE-E8E9-47DD-94647FB68F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CDE334-C8F6-BD48-D0E5-4C12F91D1FB2}"/>
              </a:ext>
            </a:extLst>
          </p:cNvPr>
          <p:cNvSpPr>
            <a:spLocks noGrp="1"/>
          </p:cNvSpPr>
          <p:nvPr>
            <p:ph sz="half" idx="2"/>
          </p:nvPr>
        </p:nvSpPr>
        <p:spPr>
          <a:xfrm>
            <a:off x="839788" y="2505075"/>
            <a:ext cx="5157787"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A9FD0A-87DF-09CE-3489-BC5C70454F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5483A5-CE5D-11D4-C98E-2C720F32877E}"/>
              </a:ext>
            </a:extLst>
          </p:cNvPr>
          <p:cNvSpPr>
            <a:spLocks noGrp="1"/>
          </p:cNvSpPr>
          <p:nvPr>
            <p:ph sz="quarter" idx="4"/>
          </p:nvPr>
        </p:nvSpPr>
        <p:spPr>
          <a:xfrm>
            <a:off x="6172200" y="2505075"/>
            <a:ext cx="5183188"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8D098978-5966-3472-5226-5E994BE71C66}"/>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427300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FF0D-73EE-D22E-4CA6-57C15E0E75F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30CADB7-90C4-CDEA-A4ED-BB28DCC99502}"/>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300043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C43D26-2501-EA6C-8266-5F23ECD576CC}"/>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191001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2325-73DF-62FE-3A90-A27D108A7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B81BF9-F103-DE7C-AA8F-4B90E15D3E18}"/>
              </a:ext>
            </a:extLst>
          </p:cNvPr>
          <p:cNvSpPr>
            <a:spLocks noGrp="1"/>
          </p:cNvSpPr>
          <p:nvPr>
            <p:ph idx="1"/>
          </p:nvPr>
        </p:nvSpPr>
        <p:spPr>
          <a:xfrm>
            <a:off x="5183188" y="987425"/>
            <a:ext cx="6172200" cy="4873625"/>
          </a:xfrm>
        </p:spPr>
        <p:txBody>
          <a:bodyPr/>
          <a:lstStyle>
            <a:lvl1pPr>
              <a:defRPr sz="3200">
                <a:solidFill>
                  <a:schemeClr val="bg2">
                    <a:lumMod val="25000"/>
                  </a:schemeClr>
                </a:solidFill>
              </a:defRPr>
            </a:lvl1pPr>
            <a:lvl2pPr>
              <a:defRPr sz="2800">
                <a:solidFill>
                  <a:schemeClr val="bg2">
                    <a:lumMod val="25000"/>
                  </a:schemeClr>
                </a:solidFill>
              </a:defRPr>
            </a:lvl2pPr>
            <a:lvl3pPr>
              <a:defRPr sz="2400">
                <a:solidFill>
                  <a:schemeClr val="bg2">
                    <a:lumMod val="25000"/>
                  </a:schemeClr>
                </a:solidFill>
              </a:defRPr>
            </a:lvl3pPr>
            <a:lvl4pPr>
              <a:defRPr sz="2000">
                <a:solidFill>
                  <a:schemeClr val="bg2">
                    <a:lumMod val="25000"/>
                  </a:schemeClr>
                </a:solidFill>
              </a:defRPr>
            </a:lvl4pPr>
            <a:lvl5pPr>
              <a:defRPr sz="2000">
                <a:solidFill>
                  <a:schemeClr val="bg2">
                    <a:lumMod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14EC7-D000-9FC0-2BAF-37229DE458C0}"/>
              </a:ext>
            </a:extLst>
          </p:cNvPr>
          <p:cNvSpPr>
            <a:spLocks noGrp="1"/>
          </p:cNvSpPr>
          <p:nvPr>
            <p:ph type="body" sz="half" idx="2"/>
          </p:nvPr>
        </p:nvSpPr>
        <p:spPr>
          <a:xfrm>
            <a:off x="839788" y="2057400"/>
            <a:ext cx="3932237" cy="3811588"/>
          </a:xfr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B262F64-A370-23E4-D336-02F51CED2D08}"/>
              </a:ext>
            </a:extLst>
          </p:cNvPr>
          <p:cNvSpPr>
            <a:spLocks noGrp="1"/>
          </p:cNvSpPr>
          <p:nvPr>
            <p:ph type="sldNum" sz="quarter" idx="12"/>
          </p:nvPr>
        </p:nvSpPr>
        <p:spPr/>
        <p:txBody>
          <a:bodyPr/>
          <a:lstStyle/>
          <a:p>
            <a:fld id="{A5EFA036-B9A3-BE4E-9104-9D04801FA04B}" type="slidenum">
              <a:rPr lang="en-US" smtClean="0"/>
              <a:t>‹#›</a:t>
            </a:fld>
            <a:endParaRPr lang="en-US"/>
          </a:p>
        </p:txBody>
      </p:sp>
    </p:spTree>
    <p:extLst>
      <p:ext uri="{BB962C8B-B14F-4D97-AF65-F5344CB8AC3E}">
        <p14:creationId xmlns:p14="http://schemas.microsoft.com/office/powerpoint/2010/main" val="53576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84DA3E-C186-507F-34EA-52508A9730EF}"/>
              </a:ext>
            </a:extLst>
          </p:cNvPr>
          <p:cNvPicPr>
            <a:picLocks noChangeAspect="1"/>
          </p:cNvPicPr>
          <p:nvPr userDrawn="1"/>
        </p:nvPicPr>
        <p:blipFill>
          <a:blip r:embed="rId14"/>
          <a:srcRect/>
          <a:stretch/>
        </p:blipFill>
        <p:spPr>
          <a:xfrm>
            <a:off x="0" y="5937250"/>
            <a:ext cx="12192000" cy="920750"/>
          </a:xfrm>
          <a:prstGeom prst="rect">
            <a:avLst/>
          </a:prstGeom>
        </p:spPr>
      </p:pic>
      <p:sp>
        <p:nvSpPr>
          <p:cNvPr id="2" name="Title Placeholder 1">
            <a:extLst>
              <a:ext uri="{FF2B5EF4-FFF2-40B4-BE49-F238E27FC236}">
                <a16:creationId xmlns:a16="http://schemas.microsoft.com/office/drawing/2014/main" id="{D933D672-2A1F-8916-1AE8-467F2ADD1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DC93D7-706F-EC7E-EC47-C542DFD9A2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CEE7242-97B6-BEED-3058-59A93D572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A5EFA036-B9A3-BE4E-9104-9D04801FA04B}" type="slidenum">
              <a:rPr lang="en-US" smtClean="0"/>
              <a:pPr/>
              <a:t>‹#›</a:t>
            </a:fld>
            <a:endParaRPr lang="en-US"/>
          </a:p>
        </p:txBody>
      </p:sp>
    </p:spTree>
    <p:extLst>
      <p:ext uri="{BB962C8B-B14F-4D97-AF65-F5344CB8AC3E}">
        <p14:creationId xmlns:p14="http://schemas.microsoft.com/office/powerpoint/2010/main" val="397859604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066CD-E52F-2290-5375-9109E25C3287}"/>
              </a:ext>
            </a:extLst>
          </p:cNvPr>
          <p:cNvSpPr>
            <a:spLocks noGrp="1"/>
          </p:cNvSpPr>
          <p:nvPr>
            <p:ph type="ctrTitle"/>
          </p:nvPr>
        </p:nvSpPr>
        <p:spPr>
          <a:xfrm>
            <a:off x="489857" y="1122363"/>
            <a:ext cx="11146972" cy="2387600"/>
          </a:xfrm>
        </p:spPr>
        <p:txBody>
          <a:bodyPr>
            <a:noAutofit/>
          </a:bodyPr>
          <a:lstStyle/>
          <a:p>
            <a:r>
              <a:rPr lang="en-CA" sz="3200" b="1" i="0" dirty="0">
                <a:solidFill>
                  <a:srgbClr val="0070C0"/>
                </a:solidFill>
                <a:effectLst/>
                <a:latin typeface="Merriweather" pitchFamily="2" charset="77"/>
              </a:rPr>
              <a:t>External validation of SCORE2-Diabetes in The Netherlands across various socioeconomic levels in native-Dutch and non-Dutch populations </a:t>
            </a:r>
            <a:endParaRPr lang="en-US" sz="3200" dirty="0">
              <a:solidFill>
                <a:srgbClr val="0070C0"/>
              </a:solidFill>
            </a:endParaRPr>
          </a:p>
        </p:txBody>
      </p:sp>
      <p:sp>
        <p:nvSpPr>
          <p:cNvPr id="5" name="Subtitle 4">
            <a:extLst>
              <a:ext uri="{FF2B5EF4-FFF2-40B4-BE49-F238E27FC236}">
                <a16:creationId xmlns:a16="http://schemas.microsoft.com/office/drawing/2014/main" id="{34FFA398-6576-C219-CBA9-0E9F6BABF465}"/>
              </a:ext>
            </a:extLst>
          </p:cNvPr>
          <p:cNvSpPr>
            <a:spLocks noGrp="1"/>
          </p:cNvSpPr>
          <p:nvPr>
            <p:ph type="subTitle" idx="1"/>
          </p:nvPr>
        </p:nvSpPr>
        <p:spPr/>
        <p:txBody>
          <a:bodyPr>
            <a:normAutofit lnSpcReduction="10000"/>
          </a:bodyPr>
          <a:lstStyle/>
          <a:p>
            <a:r>
              <a:rPr lang="en-CA" b="0" i="0" dirty="0">
                <a:solidFill>
                  <a:srgbClr val="2A2A2A"/>
                </a:solidFill>
                <a:effectLst/>
                <a:latin typeface="Source Sans Pro" panose="020B0503030403020204" pitchFamily="34" charset="0"/>
              </a:rPr>
              <a:t>Sukainah A Alfaraj, Janet M Kist, Rolf H H </a:t>
            </a:r>
            <a:r>
              <a:rPr lang="en-CA" b="0" i="0" dirty="0" err="1">
                <a:solidFill>
                  <a:srgbClr val="2A2A2A"/>
                </a:solidFill>
                <a:effectLst/>
                <a:latin typeface="Source Sans Pro" panose="020B0503030403020204" pitchFamily="34" charset="0"/>
              </a:rPr>
              <a:t>Groenwold</a:t>
            </a:r>
            <a:r>
              <a:rPr lang="en-CA" b="0" i="0" dirty="0">
                <a:solidFill>
                  <a:srgbClr val="2A2A2A"/>
                </a:solidFill>
                <a:effectLst/>
                <a:latin typeface="Source Sans Pro" panose="020B0503030403020204" pitchFamily="34" charset="0"/>
              </a:rPr>
              <a:t>, Marco Spruit, Dennis Mook-Kanamori, </a:t>
            </a:r>
            <a:r>
              <a:rPr lang="en-CA" b="0" i="0" dirty="0" err="1">
                <a:solidFill>
                  <a:srgbClr val="2A2A2A"/>
                </a:solidFill>
                <a:effectLst/>
                <a:latin typeface="Source Sans Pro" panose="020B0503030403020204" pitchFamily="34" charset="0"/>
              </a:rPr>
              <a:t>Rimke</a:t>
            </a:r>
            <a:r>
              <a:rPr lang="en-CA" b="0" i="0" dirty="0">
                <a:solidFill>
                  <a:srgbClr val="2A2A2A"/>
                </a:solidFill>
                <a:effectLst/>
                <a:latin typeface="Source Sans Pro" panose="020B0503030403020204" pitchFamily="34" charset="0"/>
              </a:rPr>
              <a:t> C Vos </a:t>
            </a:r>
            <a:br>
              <a:rPr lang="en-CA" b="0" i="0" dirty="0">
                <a:solidFill>
                  <a:srgbClr val="2A2A2A"/>
                </a:solidFill>
                <a:effectLst/>
                <a:latin typeface="Source Sans Pro" panose="020B0503030403020204" pitchFamily="34" charset="0"/>
              </a:rPr>
            </a:br>
            <a:endParaRPr lang="en-CA" b="0" i="0" dirty="0">
              <a:solidFill>
                <a:srgbClr val="2A2A2A"/>
              </a:solidFill>
              <a:effectLst/>
              <a:latin typeface="Source Sans Pro" panose="020B0503030403020204" pitchFamily="34" charset="0"/>
            </a:endParaRPr>
          </a:p>
          <a:p>
            <a:br>
              <a:rPr lang="en-CA" b="0" i="0" dirty="0">
                <a:solidFill>
                  <a:srgbClr val="2A2A2A"/>
                </a:solidFill>
                <a:effectLst/>
                <a:latin typeface="Source Sans Pro" panose="020B0503030403020204" pitchFamily="34" charset="0"/>
              </a:rPr>
            </a:br>
            <a:r>
              <a:rPr lang="en-CA" sz="1400" dirty="0">
                <a:solidFill>
                  <a:srgbClr val="000000"/>
                </a:solidFill>
                <a:effectLst/>
                <a:latin typeface="Helvetica Neue" panose="02000503000000020004" pitchFamily="2" charset="0"/>
              </a:rPr>
              <a:t>European Journal of Preventive </a:t>
            </a:r>
            <a:r>
              <a:rPr lang="en-CA" sz="1400">
                <a:solidFill>
                  <a:srgbClr val="000000"/>
                </a:solidFill>
                <a:effectLst/>
                <a:latin typeface="Helvetica Neue" panose="02000503000000020004" pitchFamily="2" charset="0"/>
              </a:rPr>
              <a:t>Cardiology 2024</a:t>
            </a:r>
            <a:endParaRPr lang="en-US" dirty="0"/>
          </a:p>
        </p:txBody>
      </p:sp>
    </p:spTree>
    <p:extLst>
      <p:ext uri="{BB962C8B-B14F-4D97-AF65-F5344CB8AC3E}">
        <p14:creationId xmlns:p14="http://schemas.microsoft.com/office/powerpoint/2010/main" val="108825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50A3-DAD2-71A4-6DCF-B84263061225}"/>
              </a:ext>
            </a:extLst>
          </p:cNvPr>
          <p:cNvSpPr>
            <a:spLocks noGrp="1"/>
          </p:cNvSpPr>
          <p:nvPr>
            <p:ph type="title"/>
          </p:nvPr>
        </p:nvSpPr>
        <p:spPr/>
        <p:txBody>
          <a:bodyPr/>
          <a:lstStyle/>
          <a:p>
            <a:r>
              <a:rPr lang="en-US" dirty="0"/>
              <a:t>The Research Question</a:t>
            </a:r>
          </a:p>
        </p:txBody>
      </p:sp>
      <p:sp>
        <p:nvSpPr>
          <p:cNvPr id="5" name="Content Placeholder 4">
            <a:extLst>
              <a:ext uri="{FF2B5EF4-FFF2-40B4-BE49-F238E27FC236}">
                <a16:creationId xmlns:a16="http://schemas.microsoft.com/office/drawing/2014/main" id="{B8170F9A-8EC9-30E0-AD7B-421BD1ADB43C}"/>
              </a:ext>
            </a:extLst>
          </p:cNvPr>
          <p:cNvSpPr>
            <a:spLocks noGrp="1"/>
          </p:cNvSpPr>
          <p:nvPr>
            <p:ph idx="1"/>
          </p:nvPr>
        </p:nvSpPr>
        <p:spPr>
          <a:xfrm>
            <a:off x="838200" y="1502239"/>
            <a:ext cx="10515600" cy="4351338"/>
          </a:xfrm>
        </p:spPr>
        <p:txBody>
          <a:bodyPr/>
          <a:lstStyle/>
          <a:p>
            <a:r>
              <a:rPr lang="en-US" dirty="0"/>
              <a:t>How effective is SCORE2-Diabetes at predicting 10-year cardiovascular event risk across diverse countries of origin and socioeconomic subgroups in The Netherlands?</a:t>
            </a:r>
          </a:p>
        </p:txBody>
      </p:sp>
    </p:spTree>
    <p:extLst>
      <p:ext uri="{BB962C8B-B14F-4D97-AF65-F5344CB8AC3E}">
        <p14:creationId xmlns:p14="http://schemas.microsoft.com/office/powerpoint/2010/main" val="424193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44B78-B1E7-AB9B-D3A4-467CAADFB8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9998CC-9562-BACE-C8C3-CA6B0C146DDC}"/>
              </a:ext>
            </a:extLst>
          </p:cNvPr>
          <p:cNvSpPr>
            <a:spLocks noGrp="1"/>
          </p:cNvSpPr>
          <p:nvPr>
            <p:ph type="title"/>
          </p:nvPr>
        </p:nvSpPr>
        <p:spPr/>
        <p:txBody>
          <a:bodyPr/>
          <a:lstStyle/>
          <a:p>
            <a:r>
              <a:rPr lang="en-US" dirty="0"/>
              <a:t>Research Design and Method</a:t>
            </a:r>
          </a:p>
        </p:txBody>
      </p:sp>
      <p:sp>
        <p:nvSpPr>
          <p:cNvPr id="5" name="Content Placeholder 4">
            <a:extLst>
              <a:ext uri="{FF2B5EF4-FFF2-40B4-BE49-F238E27FC236}">
                <a16:creationId xmlns:a16="http://schemas.microsoft.com/office/drawing/2014/main" id="{C16233ED-5653-41C2-86B3-6B6CCAFD1642}"/>
              </a:ext>
            </a:extLst>
          </p:cNvPr>
          <p:cNvSpPr>
            <a:spLocks noGrp="1"/>
          </p:cNvSpPr>
          <p:nvPr>
            <p:ph idx="1"/>
          </p:nvPr>
        </p:nvSpPr>
        <p:spPr>
          <a:xfrm>
            <a:off x="838200" y="1502239"/>
            <a:ext cx="10515600" cy="4351338"/>
          </a:xfrm>
        </p:spPr>
        <p:txBody>
          <a:bodyPr/>
          <a:lstStyle/>
          <a:p>
            <a:r>
              <a:rPr lang="en-US" dirty="0"/>
              <a:t>We selected adults with type 2 diabetes, aged 40–79 years and without previous CVE from the Extramural LUMC Academic Network (ELAN) primary care data cohort from 2007 to 2023. ELAN data were linked with Statistics Netherlands registry data to obtain information about the country of origin and socioeconomic status (SES). Cardiovascular event was defined as myocardial infarction, stroke, or CV mortality. Non-CV mortality was considered a competing event. Analyses were stratified by sex, Dutch vs. other non-Dutch countries of origin, and quintiles of SES. </a:t>
            </a:r>
          </a:p>
        </p:txBody>
      </p:sp>
    </p:spTree>
    <p:extLst>
      <p:ext uri="{BB962C8B-B14F-4D97-AF65-F5344CB8AC3E}">
        <p14:creationId xmlns:p14="http://schemas.microsoft.com/office/powerpoint/2010/main" val="86518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B7F13-3E26-BE4A-AE84-D6AE9C30F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92135-95A5-1421-5FB8-E87AEE83294F}"/>
              </a:ext>
            </a:extLst>
          </p:cNvPr>
          <p:cNvSpPr>
            <a:spLocks noGrp="1"/>
          </p:cNvSpPr>
          <p:nvPr>
            <p:ph type="title"/>
          </p:nvPr>
        </p:nvSpPr>
        <p:spPr/>
        <p:txBody>
          <a:bodyPr/>
          <a:lstStyle/>
          <a:p>
            <a:r>
              <a:rPr lang="en-US" dirty="0"/>
              <a:t>What the Research Found</a:t>
            </a:r>
          </a:p>
        </p:txBody>
      </p:sp>
      <p:sp>
        <p:nvSpPr>
          <p:cNvPr id="5" name="Content Placeholder 4">
            <a:extLst>
              <a:ext uri="{FF2B5EF4-FFF2-40B4-BE49-F238E27FC236}">
                <a16:creationId xmlns:a16="http://schemas.microsoft.com/office/drawing/2014/main" id="{9CD10043-EB53-3D99-A9D6-B6340D51418C}"/>
              </a:ext>
            </a:extLst>
          </p:cNvPr>
          <p:cNvSpPr>
            <a:spLocks noGrp="1"/>
          </p:cNvSpPr>
          <p:nvPr>
            <p:ph idx="1"/>
          </p:nvPr>
        </p:nvSpPr>
        <p:spPr>
          <a:xfrm>
            <a:off x="838200" y="1502239"/>
            <a:ext cx="10515600" cy="4351338"/>
          </a:xfrm>
        </p:spPr>
        <p:txBody>
          <a:bodyPr>
            <a:normAutofit/>
          </a:bodyPr>
          <a:lstStyle/>
          <a:p>
            <a:r>
              <a:rPr lang="en-US" dirty="0"/>
              <a:t> SCORE2-Diabetes showed strong predictive accuracy for CVE in the Dutch population [observed-to-expected ratio (OE) = 1.000, 95% CI = 0.990–1.008 for men, and OE = 1.050, 95% CI = 1.042–1.057 for women]. </a:t>
            </a:r>
          </a:p>
          <a:p>
            <a:r>
              <a:rPr lang="en-US" dirty="0"/>
              <a:t>For non-Dutch individuals, the model underestimated CVE risk (OE = 1.121, 95% CI = 1.108–1.131 for men, and OE = 1.100, 95% CI = 1.092–1.111 for women). </a:t>
            </a:r>
          </a:p>
          <a:p>
            <a:r>
              <a:rPr lang="en-US" dirty="0"/>
              <a:t>The model also underestimated the CVE risk (OE &gt; 1) in low SES groups and overestimated the risk (OE &lt; 1) in high SES groups. </a:t>
            </a:r>
          </a:p>
        </p:txBody>
      </p:sp>
    </p:spTree>
    <p:extLst>
      <p:ext uri="{BB962C8B-B14F-4D97-AF65-F5344CB8AC3E}">
        <p14:creationId xmlns:p14="http://schemas.microsoft.com/office/powerpoint/2010/main" val="266465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77AA-615A-39A7-D9E4-35F6FE492B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08B476-4A51-9D9C-BC48-F785B632188C}"/>
              </a:ext>
            </a:extLst>
          </p:cNvPr>
          <p:cNvSpPr>
            <a:spLocks noGrp="1"/>
          </p:cNvSpPr>
          <p:nvPr>
            <p:ph type="title"/>
          </p:nvPr>
        </p:nvSpPr>
        <p:spPr/>
        <p:txBody>
          <a:bodyPr/>
          <a:lstStyle/>
          <a:p>
            <a:r>
              <a:rPr lang="en-US" dirty="0"/>
              <a:t>What this means for </a:t>
            </a:r>
            <a:r>
              <a:rPr lang="en-US"/>
              <a:t>Clinical Practice</a:t>
            </a:r>
            <a:endParaRPr lang="en-US" dirty="0"/>
          </a:p>
        </p:txBody>
      </p:sp>
      <p:sp>
        <p:nvSpPr>
          <p:cNvPr id="5" name="Content Placeholder 4">
            <a:extLst>
              <a:ext uri="{FF2B5EF4-FFF2-40B4-BE49-F238E27FC236}">
                <a16:creationId xmlns:a16="http://schemas.microsoft.com/office/drawing/2014/main" id="{5513E2D1-70C6-A48B-7B8F-91610C858CBC}"/>
              </a:ext>
            </a:extLst>
          </p:cNvPr>
          <p:cNvSpPr>
            <a:spLocks noGrp="1"/>
          </p:cNvSpPr>
          <p:nvPr>
            <p:ph idx="1"/>
          </p:nvPr>
        </p:nvSpPr>
        <p:spPr>
          <a:xfrm>
            <a:off x="838200" y="1502239"/>
            <a:ext cx="10515600" cy="4351338"/>
          </a:xfrm>
        </p:spPr>
        <p:txBody>
          <a:bodyPr/>
          <a:lstStyle/>
          <a:p>
            <a:r>
              <a:rPr lang="en-US" dirty="0"/>
              <a:t>SCORE2-Diabetes accurately predicted the risk of CVE in the Dutch population. However, it underpredicted the risk of CVE in the low SES groups and non-Dutch origins, while overpredicting the risk in high SES men and women. Additional clinical judgment must be considered when using SCORE2-Diabetes for different SES and countries of origin.</a:t>
            </a:r>
          </a:p>
        </p:txBody>
      </p:sp>
    </p:spTree>
    <p:extLst>
      <p:ext uri="{BB962C8B-B14F-4D97-AF65-F5344CB8AC3E}">
        <p14:creationId xmlns:p14="http://schemas.microsoft.com/office/powerpoint/2010/main" val="1755242775"/>
      </p:ext>
    </p:extLst>
  </p:cSld>
  <p:clrMapOvr>
    <a:masterClrMapping/>
  </p:clrMapOvr>
</p:sld>
</file>

<file path=ppt/theme/theme1.xml><?xml version="1.0" encoding="utf-8"?>
<a:theme xmlns:a="http://schemas.openxmlformats.org/drawingml/2006/main" name="Office Theme">
  <a:themeElements>
    <a:clrScheme name="NAPCRG">
      <a:dk1>
        <a:srgbClr val="4179BD"/>
      </a:dk1>
      <a:lt1>
        <a:srgbClr val="FFFFFF"/>
      </a:lt1>
      <a:dk2>
        <a:srgbClr val="1A3455"/>
      </a:dk2>
      <a:lt2>
        <a:srgbClr val="E7E6E6"/>
      </a:lt2>
      <a:accent1>
        <a:srgbClr val="2A7AC2"/>
      </a:accent1>
      <a:accent2>
        <a:srgbClr val="1A3455"/>
      </a:accent2>
      <a:accent3>
        <a:srgbClr val="A5A5A5"/>
      </a:accent3>
      <a:accent4>
        <a:srgbClr val="EEA123"/>
      </a:accent4>
      <a:accent5>
        <a:srgbClr val="FBC5B5"/>
      </a:accent5>
      <a:accent6>
        <a:srgbClr val="414143"/>
      </a:accent6>
      <a:hlink>
        <a:srgbClr val="4179BD"/>
      </a:hlink>
      <a:folHlink>
        <a:srgbClr val="869FB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347</Words>
  <Application>Microsoft Macintosh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Helvetica Neue</vt:lpstr>
      <vt:lpstr>Merriweather</vt:lpstr>
      <vt:lpstr>Source Sans Pro</vt:lpstr>
      <vt:lpstr>Trebuchet MS</vt:lpstr>
      <vt:lpstr>Office Theme</vt:lpstr>
      <vt:lpstr>External validation of SCORE2-Diabetes in The Netherlands across various socioeconomic levels in native-Dutch and non-Dutch populations </vt:lpstr>
      <vt:lpstr>The Research Question</vt:lpstr>
      <vt:lpstr>Research Design and Method</vt:lpstr>
      <vt:lpstr>What the Research Found</vt:lpstr>
      <vt:lpstr>What this means for Clinical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Dobbs</dc:creator>
  <cp:lastModifiedBy>Sukainah Alfaraj</cp:lastModifiedBy>
  <cp:revision>9</cp:revision>
  <dcterms:created xsi:type="dcterms:W3CDTF">2023-08-03T16:55:04Z</dcterms:created>
  <dcterms:modified xsi:type="dcterms:W3CDTF">2024-12-29T05:54:30Z</dcterms:modified>
</cp:coreProperties>
</file>