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1_124EAED3.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213_307CA46C.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2AE_1F37D14E.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comments/modernComment_102_ACFC78B5.xml" ContentType="application/vnd.ms-powerpoint.comments+xml"/>
  <Override PartName="/ppt/notesSlides/notesSlide16.xml" ContentType="application/vnd.openxmlformats-officedocument.presentationml.notesSlide+xml"/>
  <Override PartName="/ppt/comments/modernComment_2A2_5A1B4EFE.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7" r:id="rId5"/>
    <p:sldId id="524" r:id="rId6"/>
    <p:sldId id="681" r:id="rId7"/>
    <p:sldId id="300" r:id="rId8"/>
    <p:sldId id="685" r:id="rId9"/>
    <p:sldId id="687" r:id="rId10"/>
    <p:sldId id="688" r:id="rId11"/>
    <p:sldId id="689" r:id="rId12"/>
    <p:sldId id="690" r:id="rId13"/>
    <p:sldId id="531" r:id="rId14"/>
    <p:sldId id="290" r:id="rId15"/>
    <p:sldId id="273" r:id="rId16"/>
    <p:sldId id="686" r:id="rId17"/>
    <p:sldId id="684" r:id="rId18"/>
    <p:sldId id="258" r:id="rId19"/>
    <p:sldId id="674"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F06118-EAB6-D92C-0BCF-29FF75DACD3D}" name="Alex Moore" initials="AM" userId="S::mooralex@ohsu.edu::2cb7c50d-d21d-4c08-b8e5-c5e94bf5af0c" providerId="AD"/>
  <p188:author id="{DA1FDA6C-0EC6-1D6D-3B1F-54AE2978555B}" name="NithyaPriya Ramalingam" initials="NR" userId="S::ramalinn@ohsu.edu::f310eca6-9812-4fee-81f2-e58b3d48c9ad" providerId="AD"/>
  <p188:author id="{0315117E-1B96-A7F3-6AAC-B7FECD958854}" name="Victoria Sanchez" initials="VS" userId="S::sanchvic@ohsu.edu::cdd1374a-20b3-4396-8bdb-e2f83488dc1e" providerId="AD"/>
  <p188:author id="{BF1D2084-0678-8EE1-7A2C-FEC3D222F1C1}" name="Mary Patzel" initials="MP" userId="S::patzel@ohsu.edu::4172bb14-3fe3-458d-8cbf-d8cd65fdb0b6" providerId="AD"/>
  <p188:author id="{95428584-D533-C5AD-8C84-D2BAEBA7130F}" name="Chrystal Barnes" initials="CB" userId="S::barnesch@ohsu.edu::7ad57669-355f-4984-9b5c-d4fb0ac89927" providerId="AD"/>
  <p188:author id="{4CA848BF-F0D2-69D9-0109-3CAEE4F682A9}" name="Coronado, Gloria D" initials="CGD" userId="S::Gloria.D.Coronado@kpchr.org::fba74628-bbd2-402a-be0e-f0f721a203c4" providerId="AD"/>
  <p188:author id="{69CDFCCC-F303-E043-B988-4B172EC983A0}" name="Melinda Davis" initials="MD" userId="S::davismel@ohsu.edu::2503603b-5704-4bd0-8cc9-0686f9fd3a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D2E8"/>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E09CB-6E22-4561-BD2C-DD1E13FF2E04}" v="2" dt="2024-06-04T15:29:07.4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364" autoAdjust="0"/>
    <p:restoredTop sz="58682" autoAdjust="0"/>
  </p:normalViewPr>
  <p:slideViewPr>
    <p:cSldViewPr snapToGrid="0">
      <p:cViewPr varScale="1">
        <p:scale>
          <a:sx n="30" d="100"/>
          <a:sy n="30" d="100"/>
        </p:scale>
        <p:origin x="56"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thyaPriya Ramalingam" userId="f310eca6-9812-4fee-81f2-e58b3d48c9ad" providerId="ADAL" clId="{DD9E09CB-6E22-4561-BD2C-DD1E13FF2E04}"/>
    <pc:docChg chg="delSld modSld sldOrd">
      <pc:chgData name="NithyaPriya Ramalingam" userId="f310eca6-9812-4fee-81f2-e58b3d48c9ad" providerId="ADAL" clId="{DD9E09CB-6E22-4561-BD2C-DD1E13FF2E04}" dt="2024-06-07T18:42:13.694" v="25"/>
      <pc:docMkLst>
        <pc:docMk/>
      </pc:docMkLst>
      <pc:sldChg chg="delCm">
        <pc:chgData name="NithyaPriya Ramalingam" userId="f310eca6-9812-4fee-81f2-e58b3d48c9ad" providerId="ADAL" clId="{DD9E09CB-6E22-4561-BD2C-DD1E13FF2E04}" dt="2024-06-07T18:42:13.694" v="25"/>
        <pc:sldMkLst>
          <pc:docMk/>
          <pc:sldMk cId="2574773171" sldId="290"/>
        </pc:sldMkLst>
        <pc:extLst>
          <p:ext xmlns:p="http://schemas.openxmlformats.org/presentationml/2006/main" uri="{D6D511B9-2390-475A-947B-AFAB55BFBCF1}">
            <pc226:cmChg xmlns:pc226="http://schemas.microsoft.com/office/powerpoint/2022/06/main/command" chg="del">
              <pc226:chgData name="NithyaPriya Ramalingam" userId="f310eca6-9812-4fee-81f2-e58b3d48c9ad" providerId="ADAL" clId="{DD9E09CB-6E22-4561-BD2C-DD1E13FF2E04}" dt="2024-06-07T18:42:13.694" v="25"/>
              <pc2:cmMkLst xmlns:pc2="http://schemas.microsoft.com/office/powerpoint/2019/9/main/command">
                <pc:docMk/>
                <pc:sldMk cId="2574773171" sldId="290"/>
                <pc2:cmMk id="{704913D3-639D-4A20-8425-98B84FD05216}"/>
              </pc2:cmMkLst>
            </pc226:cmChg>
          </p:ext>
        </pc:extLst>
      </pc:sldChg>
      <pc:sldChg chg="delCm">
        <pc:chgData name="NithyaPriya Ramalingam" userId="f310eca6-9812-4fee-81f2-e58b3d48c9ad" providerId="ADAL" clId="{DD9E09CB-6E22-4561-BD2C-DD1E13FF2E04}" dt="2024-06-07T18:41:51.756" v="19"/>
        <pc:sldMkLst>
          <pc:docMk/>
          <pc:sldMk cId="2826314039" sldId="300"/>
        </pc:sldMkLst>
        <pc:extLst>
          <p:ext xmlns:p="http://schemas.openxmlformats.org/presentationml/2006/main" uri="{D6D511B9-2390-475A-947B-AFAB55BFBCF1}">
            <pc226:cmChg xmlns:pc226="http://schemas.microsoft.com/office/powerpoint/2022/06/main/command" chg="del">
              <pc226:chgData name="NithyaPriya Ramalingam" userId="f310eca6-9812-4fee-81f2-e58b3d48c9ad" providerId="ADAL" clId="{DD9E09CB-6E22-4561-BD2C-DD1E13FF2E04}" dt="2024-06-07T18:41:51.159" v="18"/>
              <pc2:cmMkLst xmlns:pc2="http://schemas.microsoft.com/office/powerpoint/2019/9/main/command">
                <pc:docMk/>
                <pc:sldMk cId="2826314039" sldId="300"/>
                <pc2:cmMk id="{BE60D93E-A227-4B8B-B108-72035C5C59EA}"/>
              </pc2:cmMkLst>
            </pc226:cmChg>
            <pc226:cmChg xmlns:pc226="http://schemas.microsoft.com/office/powerpoint/2022/06/main/command" chg="del">
              <pc226:chgData name="NithyaPriya Ramalingam" userId="f310eca6-9812-4fee-81f2-e58b3d48c9ad" providerId="ADAL" clId="{DD9E09CB-6E22-4561-BD2C-DD1E13FF2E04}" dt="2024-06-07T18:41:51.756" v="19"/>
              <pc2:cmMkLst xmlns:pc2="http://schemas.microsoft.com/office/powerpoint/2019/9/main/command">
                <pc:docMk/>
                <pc:sldMk cId="2826314039" sldId="300"/>
                <pc2:cmMk id="{FB57A24D-FE2A-4D83-827B-078E9665D125}"/>
              </pc2:cmMkLst>
            </pc226:cmChg>
          </p:ext>
        </pc:extLst>
      </pc:sldChg>
      <pc:sldChg chg="delCm">
        <pc:chgData name="NithyaPriya Ramalingam" userId="f310eca6-9812-4fee-81f2-e58b3d48c9ad" providerId="ADAL" clId="{DD9E09CB-6E22-4561-BD2C-DD1E13FF2E04}" dt="2024-06-07T18:41:41.927" v="14"/>
        <pc:sldMkLst>
          <pc:docMk/>
          <pc:sldMk cId="3822217801" sldId="524"/>
        </pc:sldMkLst>
        <pc:extLst>
          <p:ext xmlns:p="http://schemas.openxmlformats.org/presentationml/2006/main" uri="{D6D511B9-2390-475A-947B-AFAB55BFBCF1}">
            <pc226:cmChg xmlns:pc226="http://schemas.microsoft.com/office/powerpoint/2022/06/main/command" chg="del">
              <pc226:chgData name="NithyaPriya Ramalingam" userId="f310eca6-9812-4fee-81f2-e58b3d48c9ad" providerId="ADAL" clId="{DD9E09CB-6E22-4561-BD2C-DD1E13FF2E04}" dt="2024-06-07T18:41:41.927" v="14"/>
              <pc2:cmMkLst xmlns:pc2="http://schemas.microsoft.com/office/powerpoint/2019/9/main/command">
                <pc:docMk/>
                <pc:sldMk cId="3822217801" sldId="524"/>
                <pc2:cmMk id="{B9EC1E1B-8DD7-4DA4-8FB5-3A4920468BAD}"/>
              </pc2:cmMkLst>
            </pc226:cmChg>
            <pc226:cmChg xmlns:pc226="http://schemas.microsoft.com/office/powerpoint/2022/06/main/command" chg="del">
              <pc226:chgData name="NithyaPriya Ramalingam" userId="f310eca6-9812-4fee-81f2-e58b3d48c9ad" providerId="ADAL" clId="{DD9E09CB-6E22-4561-BD2C-DD1E13FF2E04}" dt="2024-06-07T18:41:39.786" v="13"/>
              <pc2:cmMkLst xmlns:pc2="http://schemas.microsoft.com/office/powerpoint/2019/9/main/command">
                <pc:docMk/>
                <pc:sldMk cId="3822217801" sldId="524"/>
                <pc2:cmMk id="{B5CF5891-5DD1-4200-AFE4-7146E6F99613}"/>
              </pc2:cmMkLst>
            </pc226:cmChg>
          </p:ext>
        </pc:extLst>
      </pc:sldChg>
      <pc:sldChg chg="del">
        <pc:chgData name="NithyaPriya Ramalingam" userId="f310eca6-9812-4fee-81f2-e58b3d48c9ad" providerId="ADAL" clId="{DD9E09CB-6E22-4561-BD2C-DD1E13FF2E04}" dt="2024-06-07T18:41:29.094" v="7" actId="2696"/>
        <pc:sldMkLst>
          <pc:docMk/>
          <pc:sldMk cId="3728902757" sldId="679"/>
        </pc:sldMkLst>
      </pc:sldChg>
      <pc:sldChg chg="addSp delSp modSp mod delCm">
        <pc:chgData name="NithyaPriya Ramalingam" userId="f310eca6-9812-4fee-81f2-e58b3d48c9ad" providerId="ADAL" clId="{DD9E09CB-6E22-4561-BD2C-DD1E13FF2E04}" dt="2024-06-07T18:41:48.589" v="17"/>
        <pc:sldMkLst>
          <pc:docMk/>
          <pc:sldMk cId="2688508247" sldId="681"/>
        </pc:sldMkLst>
        <pc:picChg chg="del">
          <ac:chgData name="NithyaPriya Ramalingam" userId="f310eca6-9812-4fee-81f2-e58b3d48c9ad" providerId="ADAL" clId="{DD9E09CB-6E22-4561-BD2C-DD1E13FF2E04}" dt="2024-06-04T15:29:06.572" v="0" actId="478"/>
          <ac:picMkLst>
            <pc:docMk/>
            <pc:sldMk cId="2688508247" sldId="681"/>
            <ac:picMk id="4" creationId="{FD96CCA7-AE05-1594-6DDE-47578C417B39}"/>
          </ac:picMkLst>
        </pc:picChg>
        <pc:picChg chg="add mod">
          <ac:chgData name="NithyaPriya Ramalingam" userId="f310eca6-9812-4fee-81f2-e58b3d48c9ad" providerId="ADAL" clId="{DD9E09CB-6E22-4561-BD2C-DD1E13FF2E04}" dt="2024-06-04T15:29:11.165" v="5" actId="1076"/>
          <ac:picMkLst>
            <pc:docMk/>
            <pc:sldMk cId="2688508247" sldId="681"/>
            <ac:picMk id="7" creationId="{47761C98-0B71-1FC2-FF63-5262B1F62142}"/>
          </ac:picMkLst>
        </pc:picChg>
        <pc:extLst>
          <p:ext xmlns:p="http://schemas.openxmlformats.org/presentationml/2006/main" uri="{D6D511B9-2390-475A-947B-AFAB55BFBCF1}">
            <pc226:cmChg xmlns:pc226="http://schemas.microsoft.com/office/powerpoint/2022/06/main/command" chg="del">
              <pc226:chgData name="NithyaPriya Ramalingam" userId="f310eca6-9812-4fee-81f2-e58b3d48c9ad" providerId="ADAL" clId="{DD9E09CB-6E22-4561-BD2C-DD1E13FF2E04}" dt="2024-06-07T18:41:46.805" v="16"/>
              <pc2:cmMkLst xmlns:pc2="http://schemas.microsoft.com/office/powerpoint/2019/9/main/command">
                <pc:docMk/>
                <pc:sldMk cId="2688508247" sldId="681"/>
                <pc2:cmMk id="{22EBB102-25F3-45A1-8633-C431E6C9C886}"/>
              </pc2:cmMkLst>
            </pc226:cmChg>
            <pc226:cmChg xmlns:pc226="http://schemas.microsoft.com/office/powerpoint/2022/06/main/command" chg="del">
              <pc226:chgData name="NithyaPriya Ramalingam" userId="f310eca6-9812-4fee-81f2-e58b3d48c9ad" providerId="ADAL" clId="{DD9E09CB-6E22-4561-BD2C-DD1E13FF2E04}" dt="2024-06-07T18:41:44.525" v="15"/>
              <pc2:cmMkLst xmlns:pc2="http://schemas.microsoft.com/office/powerpoint/2019/9/main/command">
                <pc:docMk/>
                <pc:sldMk cId="2688508247" sldId="681"/>
                <pc2:cmMk id="{125F646A-5A37-4D5E-B18A-B53C213CB23F}"/>
              </pc2:cmMkLst>
            </pc226:cmChg>
            <pc226:cmChg xmlns:pc226="http://schemas.microsoft.com/office/powerpoint/2022/06/main/command" chg="del">
              <pc226:chgData name="NithyaPriya Ramalingam" userId="f310eca6-9812-4fee-81f2-e58b3d48c9ad" providerId="ADAL" clId="{DD9E09CB-6E22-4561-BD2C-DD1E13FF2E04}" dt="2024-06-07T18:41:48.589" v="17"/>
              <pc2:cmMkLst xmlns:pc2="http://schemas.microsoft.com/office/powerpoint/2019/9/main/command">
                <pc:docMk/>
                <pc:sldMk cId="2688508247" sldId="681"/>
                <pc2:cmMk id="{2F81DE75-B6BA-4FD4-81D1-C49315606D3F}"/>
              </pc2:cmMkLst>
            </pc226:cmChg>
          </p:ext>
        </pc:extLst>
      </pc:sldChg>
      <pc:sldChg chg="ord delCm">
        <pc:chgData name="NithyaPriya Ramalingam" userId="f310eca6-9812-4fee-81f2-e58b3d48c9ad" providerId="ADAL" clId="{DD9E09CB-6E22-4561-BD2C-DD1E13FF2E04}" dt="2024-06-07T18:41:37.403" v="12"/>
        <pc:sldMkLst>
          <pc:docMk/>
          <pc:sldMk cId="446992274" sldId="684"/>
        </pc:sldMkLst>
        <pc:extLst>
          <p:ext xmlns:p="http://schemas.openxmlformats.org/presentationml/2006/main" uri="{D6D511B9-2390-475A-947B-AFAB55BFBCF1}">
            <pc226:cmChg xmlns:pc226="http://schemas.microsoft.com/office/powerpoint/2022/06/main/command" chg="del">
              <pc226:chgData name="NithyaPriya Ramalingam" userId="f310eca6-9812-4fee-81f2-e58b3d48c9ad" providerId="ADAL" clId="{DD9E09CB-6E22-4561-BD2C-DD1E13FF2E04}" dt="2024-06-07T18:41:37.403" v="12"/>
              <pc2:cmMkLst xmlns:pc2="http://schemas.microsoft.com/office/powerpoint/2019/9/main/command">
                <pc:docMk/>
                <pc:sldMk cId="446992274" sldId="684"/>
                <pc2:cmMk id="{FCDC43B9-344D-4DE8-810C-3FBE54F7BDA6}"/>
              </pc2:cmMkLst>
            </pc226:cmChg>
          </p:ext>
        </pc:extLst>
      </pc:sldChg>
      <pc:sldChg chg="delCm">
        <pc:chgData name="NithyaPriya Ramalingam" userId="f310eca6-9812-4fee-81f2-e58b3d48c9ad" providerId="ADAL" clId="{DD9E09CB-6E22-4561-BD2C-DD1E13FF2E04}" dt="2024-06-07T18:41:55.476" v="20"/>
        <pc:sldMkLst>
          <pc:docMk/>
          <pc:sldMk cId="2722264913" sldId="685"/>
        </pc:sldMkLst>
        <pc:extLst>
          <p:ext xmlns:p="http://schemas.openxmlformats.org/presentationml/2006/main" uri="{D6D511B9-2390-475A-947B-AFAB55BFBCF1}">
            <pc226:cmChg xmlns:pc226="http://schemas.microsoft.com/office/powerpoint/2022/06/main/command" chg="del">
              <pc226:chgData name="NithyaPriya Ramalingam" userId="f310eca6-9812-4fee-81f2-e58b3d48c9ad" providerId="ADAL" clId="{DD9E09CB-6E22-4561-BD2C-DD1E13FF2E04}" dt="2024-06-07T18:41:55.476" v="20"/>
              <pc2:cmMkLst xmlns:pc2="http://schemas.microsoft.com/office/powerpoint/2019/9/main/command">
                <pc:docMk/>
                <pc:sldMk cId="2722264913" sldId="685"/>
                <pc2:cmMk id="{22C6856C-7E50-4968-A77E-8EA4EABA40F7}"/>
              </pc2:cmMkLst>
            </pc226:cmChg>
          </p:ext>
        </pc:extLst>
      </pc:sldChg>
      <pc:sldChg chg="delCm">
        <pc:chgData name="NithyaPriya Ramalingam" userId="f310eca6-9812-4fee-81f2-e58b3d48c9ad" providerId="ADAL" clId="{DD9E09CB-6E22-4561-BD2C-DD1E13FF2E04}" dt="2024-06-07T18:41:59.046" v="21"/>
        <pc:sldMkLst>
          <pc:docMk/>
          <pc:sldMk cId="2413797859" sldId="687"/>
        </pc:sldMkLst>
        <pc:extLst>
          <p:ext xmlns:p="http://schemas.openxmlformats.org/presentationml/2006/main" uri="{D6D511B9-2390-475A-947B-AFAB55BFBCF1}">
            <pc226:cmChg xmlns:pc226="http://schemas.microsoft.com/office/powerpoint/2022/06/main/command" chg="del">
              <pc226:chgData name="NithyaPriya Ramalingam" userId="f310eca6-9812-4fee-81f2-e58b3d48c9ad" providerId="ADAL" clId="{DD9E09CB-6E22-4561-BD2C-DD1E13FF2E04}" dt="2024-06-07T18:41:59.046" v="21"/>
              <pc2:cmMkLst xmlns:pc2="http://schemas.microsoft.com/office/powerpoint/2019/9/main/command">
                <pc:docMk/>
                <pc:sldMk cId="2413797859" sldId="687"/>
                <pc2:cmMk id="{EECEDF2C-BE74-48B7-A1B3-A4FE32BFCEDC}"/>
              </pc2:cmMkLst>
            </pc226:cmChg>
          </p:ext>
        </pc:extLst>
      </pc:sldChg>
      <pc:sldChg chg="delCm">
        <pc:chgData name="NithyaPriya Ramalingam" userId="f310eca6-9812-4fee-81f2-e58b3d48c9ad" providerId="ADAL" clId="{DD9E09CB-6E22-4561-BD2C-DD1E13FF2E04}" dt="2024-06-07T18:42:02.723" v="22"/>
        <pc:sldMkLst>
          <pc:docMk/>
          <pc:sldMk cId="1307555640" sldId="688"/>
        </pc:sldMkLst>
        <pc:extLst>
          <p:ext xmlns:p="http://schemas.openxmlformats.org/presentationml/2006/main" uri="{D6D511B9-2390-475A-947B-AFAB55BFBCF1}">
            <pc226:cmChg xmlns:pc226="http://schemas.microsoft.com/office/powerpoint/2022/06/main/command" chg="del">
              <pc226:chgData name="NithyaPriya Ramalingam" userId="f310eca6-9812-4fee-81f2-e58b3d48c9ad" providerId="ADAL" clId="{DD9E09CB-6E22-4561-BD2C-DD1E13FF2E04}" dt="2024-06-07T18:42:02.723" v="22"/>
              <pc2:cmMkLst xmlns:pc2="http://schemas.microsoft.com/office/powerpoint/2019/9/main/command">
                <pc:docMk/>
                <pc:sldMk cId="1307555640" sldId="688"/>
                <pc2:cmMk id="{2C01D0A3-E395-4FC2-ACB5-1E8E037356AA}"/>
              </pc2:cmMkLst>
            </pc226:cmChg>
          </p:ext>
        </pc:extLst>
      </pc:sldChg>
      <pc:sldChg chg="delCm">
        <pc:chgData name="NithyaPriya Ramalingam" userId="f310eca6-9812-4fee-81f2-e58b3d48c9ad" providerId="ADAL" clId="{DD9E09CB-6E22-4561-BD2C-DD1E13FF2E04}" dt="2024-06-07T18:42:06.063" v="23"/>
        <pc:sldMkLst>
          <pc:docMk/>
          <pc:sldMk cId="3431567162" sldId="689"/>
        </pc:sldMkLst>
        <pc:extLst>
          <p:ext xmlns:p="http://schemas.openxmlformats.org/presentationml/2006/main" uri="{D6D511B9-2390-475A-947B-AFAB55BFBCF1}">
            <pc226:cmChg xmlns:pc226="http://schemas.microsoft.com/office/powerpoint/2022/06/main/command" chg="del">
              <pc226:chgData name="NithyaPriya Ramalingam" userId="f310eca6-9812-4fee-81f2-e58b3d48c9ad" providerId="ADAL" clId="{DD9E09CB-6E22-4561-BD2C-DD1E13FF2E04}" dt="2024-06-07T18:42:06.063" v="23"/>
              <pc2:cmMkLst xmlns:pc2="http://schemas.microsoft.com/office/powerpoint/2019/9/main/command">
                <pc:docMk/>
                <pc:sldMk cId="3431567162" sldId="689"/>
                <pc2:cmMk id="{9C71E406-DAE8-474A-8724-AA57E2993B33}"/>
              </pc2:cmMkLst>
            </pc226:cmChg>
          </p:ext>
        </pc:extLst>
      </pc:sldChg>
      <pc:sldChg chg="delCm">
        <pc:chgData name="NithyaPriya Ramalingam" userId="f310eca6-9812-4fee-81f2-e58b3d48c9ad" providerId="ADAL" clId="{DD9E09CB-6E22-4561-BD2C-DD1E13FF2E04}" dt="2024-06-07T18:42:10.042" v="24"/>
        <pc:sldMkLst>
          <pc:docMk/>
          <pc:sldMk cId="2332591397" sldId="690"/>
        </pc:sldMkLst>
        <pc:extLst>
          <p:ext xmlns:p="http://schemas.openxmlformats.org/presentationml/2006/main" uri="{D6D511B9-2390-475A-947B-AFAB55BFBCF1}">
            <pc226:cmChg xmlns:pc226="http://schemas.microsoft.com/office/powerpoint/2022/06/main/command" chg="del">
              <pc226:chgData name="NithyaPriya Ramalingam" userId="f310eca6-9812-4fee-81f2-e58b3d48c9ad" providerId="ADAL" clId="{DD9E09CB-6E22-4561-BD2C-DD1E13FF2E04}" dt="2024-06-07T18:42:10.042" v="24"/>
              <pc2:cmMkLst xmlns:pc2="http://schemas.microsoft.com/office/powerpoint/2019/9/main/command">
                <pc:docMk/>
                <pc:sldMk cId="2332591397" sldId="690"/>
                <pc2:cmMk id="{A3C53C2D-9380-4E0F-9079-10DDDC288087}"/>
              </pc2:cmMkLst>
            </pc226:cmChg>
          </p:ext>
        </pc:extLst>
      </pc:sldChg>
      <pc:sldChg chg="del">
        <pc:chgData name="NithyaPriya Ramalingam" userId="f310eca6-9812-4fee-81f2-e58b3d48c9ad" providerId="ADAL" clId="{DD9E09CB-6E22-4561-BD2C-DD1E13FF2E04}" dt="2024-06-07T18:41:23.972" v="6" actId="2696"/>
        <pc:sldMkLst>
          <pc:docMk/>
          <pc:sldMk cId="3599871087" sldId="691"/>
        </pc:sldMkLst>
      </pc:sldChg>
    </pc:docChg>
  </pc:docChgLst>
</pc:chgInfo>
</file>

<file path=ppt/comments/modernComment_101_124EAED3.xml><?xml version="1.0" encoding="utf-8"?>
<p188:cmLst xmlns:a="http://schemas.openxmlformats.org/drawingml/2006/main" xmlns:r="http://schemas.openxmlformats.org/officeDocument/2006/relationships" xmlns:p188="http://schemas.microsoft.com/office/powerpoint/2018/8/main">
  <p188:cm id="{704AFAAA-D105-408C-9361-CD5B708B3687}" authorId="{95428584-D533-C5AD-8C84-D2BAEBA7130F}" status="resolved" created="2024-05-06T18:03:31.866" complete="100000">
    <ac:txMkLst xmlns:ac="http://schemas.microsoft.com/office/drawing/2013/main/command">
      <pc:docMk xmlns:pc="http://schemas.microsoft.com/office/powerpoint/2013/main/command"/>
      <pc:sldMk xmlns:pc="http://schemas.microsoft.com/office/powerpoint/2013/main/command" cId="307146451" sldId="257"/>
      <ac:spMk id="7" creationId="{00000000-0000-0000-0000-000000000000}"/>
      <ac:txMk cp="69" len="6">
        <ac:context len="76" hash="2444690401"/>
      </ac:txMk>
    </ac:txMkLst>
    <p188:pos x="11208327" y="1205345"/>
    <p188:txBody>
      <a:bodyPr/>
      <a:lstStyle/>
      <a:p>
        <a:r>
          <a:rPr lang="en-US"/>
          <a:t>Overall I think this has come together nicely! I don't think you need to make any major changes and sounds like you already have plans to refine things a bit. Great job!</a:t>
        </a:r>
      </a:p>
    </p188:txBody>
  </p188:cm>
  <p188:cm id="{7C973CB9-72DC-47D1-8285-655B46CCF6D6}" authorId="{9DF06118-EAB6-D92C-0BCF-29FF75DACD3D}" status="resolved" created="2024-05-07T19:51:27.289" complete="100000">
    <ac:txMkLst xmlns:ac="http://schemas.microsoft.com/office/drawing/2013/main/command">
      <pc:docMk xmlns:pc="http://schemas.microsoft.com/office/powerpoint/2013/main/command"/>
      <pc:sldMk xmlns:pc="http://schemas.microsoft.com/office/powerpoint/2013/main/command" cId="307146451" sldId="257"/>
      <ac:spMk id="7" creationId="{00000000-0000-0000-0000-000000000000}"/>
      <ac:txMk cp="26" len="14">
        <ac:context len="76" hash="2444690401"/>
      </ac:txMk>
    </ac:txMkLst>
    <p188:pos x="11850805" y="272955"/>
    <p188:txBody>
      <a:bodyPr/>
      <a:lstStyle/>
      <a:p>
        <a:r>
          <a:rPr lang="en-US"/>
          <a:t>Apologies for being late to taking a look, but I concur with Chrystal! This looks really good, Nithya. </a:t>
        </a:r>
      </a:p>
    </p188:txBody>
  </p188:cm>
</p188:cmLst>
</file>

<file path=ppt/comments/modernComment_102_ACFC78B5.xml><?xml version="1.0" encoding="utf-8"?>
<p188:cmLst xmlns:a="http://schemas.openxmlformats.org/drawingml/2006/main" xmlns:r="http://schemas.openxmlformats.org/officeDocument/2006/relationships" xmlns:p188="http://schemas.microsoft.com/office/powerpoint/2018/8/main">
  <p188:cm id="{1EFECC7F-E2A6-43B8-8CF6-3F52DA8D6FBD}" authorId="{69CDFCCC-F303-E043-B988-4B172EC983A0}" status="resolved" created="2024-05-06T22:09:34.419" complete="100000">
    <pc:sldMkLst xmlns:pc="http://schemas.microsoft.com/office/powerpoint/2013/main/command">
      <pc:docMk/>
      <pc:sldMk cId="2902227125" sldId="258"/>
    </pc:sldMkLst>
    <p188:txBody>
      <a:bodyPr/>
      <a:lstStyle/>
      <a:p>
        <a:r>
          <a:rPr lang="en-US"/>
          <a:t>On this slide or the next, do you want to add the years of this work? Something like:
A CAB has informed the CARAVAN work from XX - XX. (could easily add on this slide and flow would be good)</a:t>
        </a:r>
      </a:p>
    </p188:txBody>
  </p188:cm>
</p188:cmLst>
</file>

<file path=ppt/comments/modernComment_213_307CA46C.xml><?xml version="1.0" encoding="utf-8"?>
<p188:cmLst xmlns:a="http://schemas.openxmlformats.org/drawingml/2006/main" xmlns:r="http://schemas.openxmlformats.org/officeDocument/2006/relationships" xmlns:p188="http://schemas.microsoft.com/office/powerpoint/2018/8/main">
  <p188:cm id="{ECCF2C2D-48E1-4DDA-9E2E-0C2D8686D3E6}" authorId="{95428584-D533-C5AD-8C84-D2BAEBA7130F}" status="resolved" created="2024-05-01T17:46:13.761" complete="100000">
    <pc:sldMkLst xmlns:pc="http://schemas.microsoft.com/office/powerpoint/2013/main/command">
      <pc:docMk/>
      <pc:sldMk cId="813474924" sldId="531"/>
    </pc:sldMkLst>
    <p188:txBody>
      <a:bodyPr/>
      <a:lstStyle/>
      <a:p>
        <a:r>
          <a:rPr lang="en-US"/>
          <a:t>Call out rural specific considerations/challenges?</a:t>
        </a:r>
      </a:p>
    </p188:txBody>
  </p188:cm>
</p188:cmLst>
</file>

<file path=ppt/comments/modernComment_2A2_5A1B4EFE.xml><?xml version="1.0" encoding="utf-8"?>
<p188:cmLst xmlns:a="http://schemas.openxmlformats.org/drawingml/2006/main" xmlns:r="http://schemas.openxmlformats.org/officeDocument/2006/relationships" xmlns:p188="http://schemas.microsoft.com/office/powerpoint/2018/8/main">
  <p188:cm id="{D0724E32-5081-4CD5-98BE-A585145A7476}" authorId="{95428584-D533-C5AD-8C84-D2BAEBA7130F}" status="resolved" created="2024-05-01T17:15:58.434" complete="100000">
    <pc:sldMkLst xmlns:pc="http://schemas.microsoft.com/office/powerpoint/2013/main/command">
      <pc:docMk/>
      <pc:sldMk cId="1511739134" sldId="674"/>
    </pc:sldMkLst>
    <p188:replyLst>
      <p188:reply id="{37A6D8B7-505E-432C-B8FD-33F9823EBA2C}" authorId="{DA1FDA6C-0EC6-1D6D-3B1F-54AE2978555B}" created="2024-05-06T05:34:23.914">
        <p188:txBody>
          <a:bodyPr/>
          <a:lstStyle/>
          <a:p>
            <a:r>
              <a:rPr lang="en-US"/>
              <a:t>I'm struggling with whether to put these before or after. What do you think now that I've done some rearranging and added notes?</a:t>
            </a:r>
          </a:p>
        </p188:txBody>
      </p188:reply>
      <p188:reply id="{515BB77C-B675-45E7-9D65-12096F621C70}" authorId="{95428584-D533-C5AD-8C84-D2BAEBA7130F}" created="2024-05-06T17:47:53.597">
        <p188:txBody>
          <a:bodyPr/>
          <a:lstStyle/>
          <a:p>
            <a:r>
              <a:rPr lang="en-US"/>
              <a:t>I think it's good now!</a:t>
            </a:r>
          </a:p>
        </p188:txBody>
      </p188:reply>
    </p188:replyLst>
    <p188:txBody>
      <a:bodyPr/>
      <a:lstStyle/>
      <a:p>
        <a:r>
          <a:rPr lang="en-US"/>
          <a:t>I wonder if before this slide you could talk about the cross-cutting themes (guessing similar to what is in the abstract) and then go into the CARAVAN case to demonstrate those? Maybe time them into your milestones if possible? </a:t>
        </a:r>
      </a:p>
    </p188:txBody>
  </p188:cm>
  <p188:cm id="{A932A6FD-D6F7-4096-BDC7-1AFDA7FDA897}" authorId="{95428584-D533-C5AD-8C84-D2BAEBA7130F}" status="resolved" created="2024-05-01T17:42:22.354" complete="100000">
    <ac:txMkLst xmlns:ac="http://schemas.microsoft.com/office/drawing/2013/main/command">
      <pc:docMk xmlns:pc="http://schemas.microsoft.com/office/powerpoint/2013/main/command"/>
      <pc:sldMk xmlns:pc="http://schemas.microsoft.com/office/powerpoint/2013/main/command" cId="1511739134" sldId="674"/>
      <ac:spMk id="7" creationId="{6CD8656A-3C4E-B413-4DE3-3DC3820214BA}"/>
      <ac:txMk cp="161" len="11">
        <ac:context len="240" hash="174972760"/>
      </ac:txMk>
    </ac:txMkLst>
    <p188:pos x="2122025" y="192911"/>
    <p188:txBody>
      <a:bodyPr/>
      <a:lstStyle/>
      <a:p>
        <a:r>
          <a:rPr lang="en-US"/>
          <a:t>Add annual funding cycles, year the board started, and that payment for members is available</a:t>
        </a:r>
      </a:p>
    </p188:txBody>
  </p188:cm>
</p188:cmLst>
</file>

<file path=ppt/comments/modernComment_2AE_1F37D14E.xml><?xml version="1.0" encoding="utf-8"?>
<p188:cmLst xmlns:a="http://schemas.openxmlformats.org/drawingml/2006/main" xmlns:r="http://schemas.openxmlformats.org/officeDocument/2006/relationships" xmlns:p188="http://schemas.microsoft.com/office/powerpoint/2018/8/main">
  <p188:cm id="{44A771B3-621D-41CC-809D-6986A607626B}" authorId="{DA1FDA6C-0EC6-1D6D-3B1F-54AE2978555B}" created="2024-05-06T05:16:29.421">
    <pc:sldMkLst xmlns:pc="http://schemas.microsoft.com/office/powerpoint/2013/main/command">
      <pc:docMk/>
      <pc:sldMk cId="523751758" sldId="686"/>
    </pc:sldMkLst>
    <p188:replyLst>
      <p188:reply id="{55D1207A-346A-4795-8820-B05251CBA8FF}" authorId="{95428584-D533-C5AD-8C84-D2BAEBA7130F}" created="2024-05-06T18:01:24.330">
        <p188:txBody>
          <a:bodyPr/>
          <a:lstStyle/>
          <a:p>
            <a:r>
              <a:rPr lang="en-US"/>
              <a:t>Agree, move to the end in case anyone asks (I bet they will)</a:t>
            </a:r>
          </a:p>
        </p188:txBody>
      </p188:reply>
    </p188:replyLst>
    <p188:txBody>
      <a:bodyPr/>
      <a:lstStyle/>
      <a:p>
        <a:r>
          <a:rPr lang="en-US"/>
          <a:t>This feels pretty long already for a 15 minute presentation, thinking about cutting challenges and saving for the manuscript. Thoughts?</a:t>
        </a:r>
      </a:p>
    </p188:txBody>
    <p188:extLst>
      <p:ext xmlns:p="http://schemas.openxmlformats.org/presentationml/2006/main" uri="{57CB4572-C831-44C2-8A1C-0ADB6CCDFE69}">
        <p223:reactions xmlns:p223="http://schemas.microsoft.com/office/powerpoint/2022/03/main">
          <p223:rxn type="👍">
            <p223:instance time="2024-05-07T17:01:49.913" authorId="{BF1D2084-0678-8EE1-7A2C-FEC3D222F1C1}"/>
          </p223:rxn>
        </p223:reactions>
      </p:ext>
    </p188:extLst>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F114C-9D6E-4C98-A715-11B6666A1303}" type="doc">
      <dgm:prSet loTypeId="urn:microsoft.com/office/officeart/2016/7/layout/RoundedRectangleTimeline" loCatId="timeline" qsTypeId="urn:microsoft.com/office/officeart/2005/8/quickstyle/simple1" qsCatId="simple" csTypeId="urn:microsoft.com/office/officeart/2005/8/colors/colorful5" csCatId="colorful" phldr="1"/>
      <dgm:spPr/>
      <dgm:t>
        <a:bodyPr/>
        <a:lstStyle/>
        <a:p>
          <a:endParaRPr lang="en-US"/>
        </a:p>
      </dgm:t>
    </dgm:pt>
    <dgm:pt modelId="{4F15A214-9E48-46A7-BC5E-D35F1A631281}">
      <dgm:prSet phldrT="[Text]" phldr="0"/>
      <dgm:spPr/>
      <dgm:t>
        <a:bodyPr/>
        <a:lstStyle/>
        <a:p>
          <a:pPr rtl="0"/>
          <a:r>
            <a:rPr lang="en-US" dirty="0"/>
            <a:t>Initiation</a:t>
          </a:r>
        </a:p>
      </dgm:t>
    </dgm:pt>
    <dgm:pt modelId="{D8B76C3F-14DC-4E17-B5F9-46167708792B}" type="parTrans" cxnId="{A8068D02-32B1-4397-AAA4-5F83901BCA0B}">
      <dgm:prSet/>
      <dgm:spPr/>
      <dgm:t>
        <a:bodyPr/>
        <a:lstStyle/>
        <a:p>
          <a:endParaRPr lang="en-US"/>
        </a:p>
      </dgm:t>
    </dgm:pt>
    <dgm:pt modelId="{3ABF6F0E-6338-457E-8097-6E248E86F39A}" type="sibTrans" cxnId="{A8068D02-32B1-4397-AAA4-5F83901BCA0B}">
      <dgm:prSet/>
      <dgm:spPr/>
      <dgm:t>
        <a:bodyPr/>
        <a:lstStyle/>
        <a:p>
          <a:endParaRPr lang="en-US"/>
        </a:p>
      </dgm:t>
    </dgm:pt>
    <dgm:pt modelId="{65CB04A9-5BDE-4B8E-9EAD-B33C3F1F5169}">
      <dgm:prSet phldrT="[Text]" phldr="0"/>
      <dgm:spPr/>
      <dgm:t>
        <a:bodyPr/>
        <a:lstStyle/>
        <a:p>
          <a:pPr rtl="0"/>
          <a:r>
            <a:rPr lang="en-US" dirty="0">
              <a:latin typeface="Calibri Light" panose="020F0302020204030204"/>
            </a:rPr>
            <a:t>Planning</a:t>
          </a:r>
        </a:p>
      </dgm:t>
    </dgm:pt>
    <dgm:pt modelId="{2A56799C-02CB-47CF-A06E-B1E976F51406}" type="parTrans" cxnId="{51183D5B-9F5B-4D60-95CA-183196BC547D}">
      <dgm:prSet/>
      <dgm:spPr/>
      <dgm:t>
        <a:bodyPr/>
        <a:lstStyle/>
        <a:p>
          <a:endParaRPr lang="en-US"/>
        </a:p>
      </dgm:t>
    </dgm:pt>
    <dgm:pt modelId="{9F05A291-5E0B-4566-A9BD-7965DD9FF7D8}" type="sibTrans" cxnId="{51183D5B-9F5B-4D60-95CA-183196BC547D}">
      <dgm:prSet/>
      <dgm:spPr/>
      <dgm:t>
        <a:bodyPr/>
        <a:lstStyle/>
        <a:p>
          <a:endParaRPr lang="en-US"/>
        </a:p>
      </dgm:t>
    </dgm:pt>
    <dgm:pt modelId="{78813805-764F-4826-BBBB-71D1FAA6CC63}">
      <dgm:prSet phldr="0"/>
      <dgm:spPr/>
      <dgm:t>
        <a:bodyPr/>
        <a:lstStyle/>
        <a:p>
          <a:pPr rtl="0"/>
          <a:r>
            <a:rPr lang="en-US" dirty="0">
              <a:latin typeface="Calibri Light" panose="020F0302020204030204"/>
            </a:rPr>
            <a:t>Project Execution</a:t>
          </a:r>
        </a:p>
      </dgm:t>
    </dgm:pt>
    <dgm:pt modelId="{F2CC7742-CE59-4342-B190-6214E3A9EC51}" type="parTrans" cxnId="{20E3D722-375F-468D-95BA-E710EBF31946}">
      <dgm:prSet/>
      <dgm:spPr/>
      <dgm:t>
        <a:bodyPr/>
        <a:lstStyle/>
        <a:p>
          <a:endParaRPr lang="en-US"/>
        </a:p>
      </dgm:t>
    </dgm:pt>
    <dgm:pt modelId="{27E4D346-5E01-4BBE-B4B4-888DDE7E84B6}" type="sibTrans" cxnId="{20E3D722-375F-468D-95BA-E710EBF31946}">
      <dgm:prSet/>
      <dgm:spPr/>
      <dgm:t>
        <a:bodyPr/>
        <a:lstStyle/>
        <a:p>
          <a:endParaRPr lang="en-US"/>
        </a:p>
      </dgm:t>
    </dgm:pt>
    <dgm:pt modelId="{D7C1100A-F8AF-4920-AE65-8456CCD3F032}">
      <dgm:prSet phldr="0"/>
      <dgm:spPr/>
      <dgm:t>
        <a:bodyPr/>
        <a:lstStyle/>
        <a:p>
          <a:pPr rtl="0"/>
          <a:r>
            <a:rPr lang="en-US" dirty="0">
              <a:latin typeface="Calibri Light" panose="020F0302020204030204"/>
            </a:rPr>
            <a:t>Continuation or Project Closure</a:t>
          </a:r>
          <a:endParaRPr lang="en-US" dirty="0"/>
        </a:p>
      </dgm:t>
    </dgm:pt>
    <dgm:pt modelId="{CF3C5B39-CB39-4D76-905E-CA781F47D591}" type="parTrans" cxnId="{904D8923-2CF5-4034-9F7C-B7AC9C3E1581}">
      <dgm:prSet/>
      <dgm:spPr/>
      <dgm:t>
        <a:bodyPr/>
        <a:lstStyle/>
        <a:p>
          <a:endParaRPr lang="en-US"/>
        </a:p>
      </dgm:t>
    </dgm:pt>
    <dgm:pt modelId="{BFDF3ABA-9B4C-41AB-B54C-D290EBFE1755}" type="sibTrans" cxnId="{904D8923-2CF5-4034-9F7C-B7AC9C3E1581}">
      <dgm:prSet/>
      <dgm:spPr/>
      <dgm:t>
        <a:bodyPr/>
        <a:lstStyle/>
        <a:p>
          <a:endParaRPr lang="en-US"/>
        </a:p>
      </dgm:t>
    </dgm:pt>
    <dgm:pt modelId="{BF3CC2B2-F809-4618-BBFA-1C1CA5565C4D}" type="pres">
      <dgm:prSet presAssocID="{AC7F114C-9D6E-4C98-A715-11B6666A1303}" presName="Name0" presStyleCnt="0">
        <dgm:presLayoutVars>
          <dgm:chMax/>
          <dgm:chPref/>
          <dgm:animLvl val="lvl"/>
        </dgm:presLayoutVars>
      </dgm:prSet>
      <dgm:spPr/>
    </dgm:pt>
    <dgm:pt modelId="{2A940E6F-5E2F-4828-A7AA-1A84F110C76C}" type="pres">
      <dgm:prSet presAssocID="{4F15A214-9E48-46A7-BC5E-D35F1A631281}" presName="composite1" presStyleCnt="0"/>
      <dgm:spPr/>
    </dgm:pt>
    <dgm:pt modelId="{BCC395D5-C736-4C6B-AA2A-FE55C82A2A70}" type="pres">
      <dgm:prSet presAssocID="{4F15A214-9E48-46A7-BC5E-D35F1A631281}" presName="parent1" presStyleLbl="alignNode1" presStyleIdx="0" presStyleCnt="4">
        <dgm:presLayoutVars>
          <dgm:chMax val="1"/>
          <dgm:chPref val="1"/>
          <dgm:bulletEnabled val="1"/>
        </dgm:presLayoutVars>
      </dgm:prSet>
      <dgm:spPr/>
    </dgm:pt>
    <dgm:pt modelId="{BA1C3573-E50C-479D-9546-C41507FA5A1F}" type="pres">
      <dgm:prSet presAssocID="{4F15A214-9E48-46A7-BC5E-D35F1A631281}" presName="Childtext1" presStyleLbl="revTx" presStyleIdx="0" presStyleCnt="4">
        <dgm:presLayoutVars>
          <dgm:bulletEnabled val="1"/>
        </dgm:presLayoutVars>
      </dgm:prSet>
      <dgm:spPr/>
    </dgm:pt>
    <dgm:pt modelId="{98F86A7E-749D-4517-BA32-57E95276EA3B}" type="pres">
      <dgm:prSet presAssocID="{4F15A214-9E48-46A7-BC5E-D35F1A631281}" presName="ConnectLine1" presStyleLbl="sibTrans1D1" presStyleIdx="0" presStyleCnt="4"/>
      <dgm:spPr>
        <a:noFill/>
        <a:ln w="6350" cap="flat" cmpd="sng" algn="ctr">
          <a:solidFill>
            <a:schemeClr val="accent5">
              <a:hueOff val="0"/>
              <a:satOff val="0"/>
              <a:lumOff val="0"/>
              <a:alphaOff val="0"/>
            </a:schemeClr>
          </a:solidFill>
          <a:prstDash val="dash"/>
          <a:miter lim="800000"/>
        </a:ln>
        <a:effectLst/>
      </dgm:spPr>
    </dgm:pt>
    <dgm:pt modelId="{98E1DE41-4740-4F9E-93F8-1AEAE47E98CE}" type="pres">
      <dgm:prSet presAssocID="{4F15A214-9E48-46A7-BC5E-D35F1A631281}" presName="ConnectLineEnd1" presStyleLbl="lnNode1" presStyleIdx="0" presStyleCnt="4"/>
      <dgm:spPr/>
    </dgm:pt>
    <dgm:pt modelId="{78D3EDBC-0F8D-45FA-81EC-62287C162E47}" type="pres">
      <dgm:prSet presAssocID="{4F15A214-9E48-46A7-BC5E-D35F1A631281}" presName="EmptyPane1" presStyleCnt="0"/>
      <dgm:spPr/>
    </dgm:pt>
    <dgm:pt modelId="{FC2309AD-6D5C-4B02-97BA-A5F3554EE806}" type="pres">
      <dgm:prSet presAssocID="{3ABF6F0E-6338-457E-8097-6E248E86F39A}" presName="spaceBetweenRectangles1" presStyleCnt="0"/>
      <dgm:spPr/>
    </dgm:pt>
    <dgm:pt modelId="{CFA6E164-E045-4CE3-AC5D-5A04DB1B8E74}" type="pres">
      <dgm:prSet presAssocID="{65CB04A9-5BDE-4B8E-9EAD-B33C3F1F5169}" presName="composite1" presStyleCnt="0"/>
      <dgm:spPr/>
    </dgm:pt>
    <dgm:pt modelId="{856C349E-54A5-400F-A2E6-31EE9F1C5A09}" type="pres">
      <dgm:prSet presAssocID="{65CB04A9-5BDE-4B8E-9EAD-B33C3F1F5169}" presName="parent1" presStyleLbl="alignNode1" presStyleIdx="1" presStyleCnt="4">
        <dgm:presLayoutVars>
          <dgm:chMax val="1"/>
          <dgm:chPref val="1"/>
          <dgm:bulletEnabled val="1"/>
        </dgm:presLayoutVars>
      </dgm:prSet>
      <dgm:spPr/>
    </dgm:pt>
    <dgm:pt modelId="{84DE631C-EEBA-4557-89E7-33A9F9864970}" type="pres">
      <dgm:prSet presAssocID="{65CB04A9-5BDE-4B8E-9EAD-B33C3F1F5169}" presName="Childtext1" presStyleLbl="revTx" presStyleIdx="1" presStyleCnt="4">
        <dgm:presLayoutVars>
          <dgm:bulletEnabled val="1"/>
        </dgm:presLayoutVars>
      </dgm:prSet>
      <dgm:spPr/>
    </dgm:pt>
    <dgm:pt modelId="{C6F151A1-53F2-4825-BC7C-696C602AB98F}" type="pres">
      <dgm:prSet presAssocID="{65CB04A9-5BDE-4B8E-9EAD-B33C3F1F5169}" presName="ConnectLine1" presStyleLbl="sibTrans1D1" presStyleIdx="1" presStyleCnt="4"/>
      <dgm:spPr>
        <a:noFill/>
        <a:ln w="6350" cap="flat" cmpd="sng" algn="ctr">
          <a:solidFill>
            <a:schemeClr val="accent5">
              <a:hueOff val="-2252848"/>
              <a:satOff val="-5806"/>
              <a:lumOff val="-3922"/>
              <a:alphaOff val="0"/>
            </a:schemeClr>
          </a:solidFill>
          <a:prstDash val="dash"/>
          <a:miter lim="800000"/>
        </a:ln>
        <a:effectLst/>
      </dgm:spPr>
    </dgm:pt>
    <dgm:pt modelId="{DDBABEC9-9D6E-4326-9D73-27D455CA8F30}" type="pres">
      <dgm:prSet presAssocID="{65CB04A9-5BDE-4B8E-9EAD-B33C3F1F5169}" presName="ConnectLineEnd1" presStyleLbl="lnNode1" presStyleIdx="1" presStyleCnt="4"/>
      <dgm:spPr/>
    </dgm:pt>
    <dgm:pt modelId="{A8004AC8-12AD-494B-BDC4-EF9DBE6E0522}" type="pres">
      <dgm:prSet presAssocID="{65CB04A9-5BDE-4B8E-9EAD-B33C3F1F5169}" presName="EmptyPane1" presStyleCnt="0"/>
      <dgm:spPr/>
    </dgm:pt>
    <dgm:pt modelId="{877AFAA7-F9F4-447C-93EB-EF695ED09E92}" type="pres">
      <dgm:prSet presAssocID="{9F05A291-5E0B-4566-A9BD-7965DD9FF7D8}" presName="spaceBetweenRectangles1" presStyleCnt="0"/>
      <dgm:spPr/>
    </dgm:pt>
    <dgm:pt modelId="{53892477-F5EC-41D3-A67C-30A43241808E}" type="pres">
      <dgm:prSet presAssocID="{78813805-764F-4826-BBBB-71D1FAA6CC63}" presName="composite1" presStyleCnt="0"/>
      <dgm:spPr/>
    </dgm:pt>
    <dgm:pt modelId="{E0CCB547-3723-41EF-860E-4C9171FC1A7C}" type="pres">
      <dgm:prSet presAssocID="{78813805-764F-4826-BBBB-71D1FAA6CC63}" presName="parent1" presStyleLbl="alignNode1" presStyleIdx="2" presStyleCnt="4">
        <dgm:presLayoutVars>
          <dgm:chMax val="1"/>
          <dgm:chPref val="1"/>
          <dgm:bulletEnabled val="1"/>
        </dgm:presLayoutVars>
      </dgm:prSet>
      <dgm:spPr/>
    </dgm:pt>
    <dgm:pt modelId="{9C771B91-C673-4D0D-A462-C7941DC248A8}" type="pres">
      <dgm:prSet presAssocID="{78813805-764F-4826-BBBB-71D1FAA6CC63}" presName="Childtext1" presStyleLbl="revTx" presStyleIdx="2" presStyleCnt="4">
        <dgm:presLayoutVars>
          <dgm:bulletEnabled val="1"/>
        </dgm:presLayoutVars>
      </dgm:prSet>
      <dgm:spPr/>
    </dgm:pt>
    <dgm:pt modelId="{A9FFF14B-FC14-4BF8-8B7F-728CD4EA6F36}" type="pres">
      <dgm:prSet presAssocID="{78813805-764F-4826-BBBB-71D1FAA6CC63}" presName="ConnectLine1" presStyleLbl="sibTrans1D1" presStyleIdx="2" presStyleCnt="4"/>
      <dgm:spPr>
        <a:noFill/>
        <a:ln w="6350" cap="flat" cmpd="sng" algn="ctr">
          <a:solidFill>
            <a:schemeClr val="accent5">
              <a:hueOff val="-4505695"/>
              <a:satOff val="-11613"/>
              <a:lumOff val="-7843"/>
              <a:alphaOff val="0"/>
            </a:schemeClr>
          </a:solidFill>
          <a:prstDash val="dash"/>
          <a:miter lim="800000"/>
        </a:ln>
        <a:effectLst/>
      </dgm:spPr>
    </dgm:pt>
    <dgm:pt modelId="{08544B5D-A92D-4D92-9937-9714480FA1D8}" type="pres">
      <dgm:prSet presAssocID="{78813805-764F-4826-BBBB-71D1FAA6CC63}" presName="ConnectLineEnd1" presStyleLbl="lnNode1" presStyleIdx="2" presStyleCnt="4"/>
      <dgm:spPr/>
    </dgm:pt>
    <dgm:pt modelId="{5AD962D8-1B3E-45B0-9300-C9D319D1FA56}" type="pres">
      <dgm:prSet presAssocID="{78813805-764F-4826-BBBB-71D1FAA6CC63}" presName="EmptyPane1" presStyleCnt="0"/>
      <dgm:spPr/>
    </dgm:pt>
    <dgm:pt modelId="{CCD9B226-9E0F-4558-952F-0ED4666AAAE7}" type="pres">
      <dgm:prSet presAssocID="{27E4D346-5E01-4BBE-B4B4-888DDE7E84B6}" presName="spaceBetweenRectangles1" presStyleCnt="0"/>
      <dgm:spPr/>
    </dgm:pt>
    <dgm:pt modelId="{17F03E28-133E-4CF5-A749-DE6A50D6CB4C}" type="pres">
      <dgm:prSet presAssocID="{D7C1100A-F8AF-4920-AE65-8456CCD3F032}" presName="composite1" presStyleCnt="0"/>
      <dgm:spPr/>
    </dgm:pt>
    <dgm:pt modelId="{E2F445FD-1576-4FE0-B408-FB6361D4DC7B}" type="pres">
      <dgm:prSet presAssocID="{D7C1100A-F8AF-4920-AE65-8456CCD3F032}" presName="parent1" presStyleLbl="alignNode1" presStyleIdx="3" presStyleCnt="4">
        <dgm:presLayoutVars>
          <dgm:chMax val="1"/>
          <dgm:chPref val="1"/>
          <dgm:bulletEnabled val="1"/>
        </dgm:presLayoutVars>
      </dgm:prSet>
      <dgm:spPr/>
    </dgm:pt>
    <dgm:pt modelId="{A2AC59FB-95FC-4495-93D0-DA4897F9E008}" type="pres">
      <dgm:prSet presAssocID="{D7C1100A-F8AF-4920-AE65-8456CCD3F032}" presName="Childtext1" presStyleLbl="revTx" presStyleIdx="3" presStyleCnt="4">
        <dgm:presLayoutVars>
          <dgm:bulletEnabled val="1"/>
        </dgm:presLayoutVars>
      </dgm:prSet>
      <dgm:spPr/>
    </dgm:pt>
    <dgm:pt modelId="{4B4BF088-D609-429F-B1EC-F1F7590BE0FB}" type="pres">
      <dgm:prSet presAssocID="{D7C1100A-F8AF-4920-AE65-8456CCD3F032}" presName="ConnectLine1" presStyleLbl="sibTrans1D1" presStyleIdx="3" presStyleCnt="4"/>
      <dgm:spPr>
        <a:noFill/>
        <a:ln w="6350" cap="flat" cmpd="sng" algn="ctr">
          <a:solidFill>
            <a:schemeClr val="accent5">
              <a:hueOff val="-6758543"/>
              <a:satOff val="-17419"/>
              <a:lumOff val="-11765"/>
              <a:alphaOff val="0"/>
            </a:schemeClr>
          </a:solidFill>
          <a:prstDash val="dash"/>
          <a:miter lim="800000"/>
        </a:ln>
        <a:effectLst/>
      </dgm:spPr>
    </dgm:pt>
    <dgm:pt modelId="{2B890B06-4260-4416-9E23-9745BAEA80CC}" type="pres">
      <dgm:prSet presAssocID="{D7C1100A-F8AF-4920-AE65-8456CCD3F032}" presName="ConnectLineEnd1" presStyleLbl="lnNode1" presStyleIdx="3" presStyleCnt="4"/>
      <dgm:spPr/>
    </dgm:pt>
    <dgm:pt modelId="{F36E2197-532D-455D-9270-BC0235ECDC70}" type="pres">
      <dgm:prSet presAssocID="{D7C1100A-F8AF-4920-AE65-8456CCD3F032}" presName="EmptyPane1" presStyleCnt="0"/>
      <dgm:spPr/>
    </dgm:pt>
  </dgm:ptLst>
  <dgm:cxnLst>
    <dgm:cxn modelId="{A8068D02-32B1-4397-AAA4-5F83901BCA0B}" srcId="{AC7F114C-9D6E-4C98-A715-11B6666A1303}" destId="{4F15A214-9E48-46A7-BC5E-D35F1A631281}" srcOrd="0" destOrd="0" parTransId="{D8B76C3F-14DC-4E17-B5F9-46167708792B}" sibTransId="{3ABF6F0E-6338-457E-8097-6E248E86F39A}"/>
    <dgm:cxn modelId="{BC8D100F-C4C6-4C83-BC18-C03F54EFF880}" type="presOf" srcId="{AC7F114C-9D6E-4C98-A715-11B6666A1303}" destId="{BF3CC2B2-F809-4618-BBFA-1C1CA5565C4D}" srcOrd="0" destOrd="0" presId="urn:microsoft.com/office/officeart/2016/7/layout/RoundedRectangleTimeline"/>
    <dgm:cxn modelId="{20E3D722-375F-468D-95BA-E710EBF31946}" srcId="{AC7F114C-9D6E-4C98-A715-11B6666A1303}" destId="{78813805-764F-4826-BBBB-71D1FAA6CC63}" srcOrd="2" destOrd="0" parTransId="{F2CC7742-CE59-4342-B190-6214E3A9EC51}" sibTransId="{27E4D346-5E01-4BBE-B4B4-888DDE7E84B6}"/>
    <dgm:cxn modelId="{904D8923-2CF5-4034-9F7C-B7AC9C3E1581}" srcId="{AC7F114C-9D6E-4C98-A715-11B6666A1303}" destId="{D7C1100A-F8AF-4920-AE65-8456CCD3F032}" srcOrd="3" destOrd="0" parTransId="{CF3C5B39-CB39-4D76-905E-CA781F47D591}" sibTransId="{BFDF3ABA-9B4C-41AB-B54C-D290EBFE1755}"/>
    <dgm:cxn modelId="{51183D5B-9F5B-4D60-95CA-183196BC547D}" srcId="{AC7F114C-9D6E-4C98-A715-11B6666A1303}" destId="{65CB04A9-5BDE-4B8E-9EAD-B33C3F1F5169}" srcOrd="1" destOrd="0" parTransId="{2A56799C-02CB-47CF-A06E-B1E976F51406}" sibTransId="{9F05A291-5E0B-4566-A9BD-7965DD9FF7D8}"/>
    <dgm:cxn modelId="{BA06876B-2D80-458F-84D3-40BD849C9CAE}" type="presOf" srcId="{78813805-764F-4826-BBBB-71D1FAA6CC63}" destId="{E0CCB547-3723-41EF-860E-4C9171FC1A7C}" srcOrd="0" destOrd="0" presId="urn:microsoft.com/office/officeart/2016/7/layout/RoundedRectangleTimeline"/>
    <dgm:cxn modelId="{47B6297B-D8BD-4514-999E-A1F4968ED9F9}" type="presOf" srcId="{65CB04A9-5BDE-4B8E-9EAD-B33C3F1F5169}" destId="{856C349E-54A5-400F-A2E6-31EE9F1C5A09}" srcOrd="0" destOrd="0" presId="urn:microsoft.com/office/officeart/2016/7/layout/RoundedRectangleTimeline"/>
    <dgm:cxn modelId="{075A0AC8-973A-4754-96CC-9BD84C71217F}" type="presOf" srcId="{D7C1100A-F8AF-4920-AE65-8456CCD3F032}" destId="{E2F445FD-1576-4FE0-B408-FB6361D4DC7B}" srcOrd="0" destOrd="0" presId="urn:microsoft.com/office/officeart/2016/7/layout/RoundedRectangleTimeline"/>
    <dgm:cxn modelId="{97062DC9-F6C2-4306-9E6C-6FBE3F7D7F15}" type="presOf" srcId="{4F15A214-9E48-46A7-BC5E-D35F1A631281}" destId="{BCC395D5-C736-4C6B-AA2A-FE55C82A2A70}" srcOrd="0" destOrd="0" presId="urn:microsoft.com/office/officeart/2016/7/layout/RoundedRectangleTimeline"/>
    <dgm:cxn modelId="{1659053D-14D2-4902-9136-70E8E95385CE}" type="presParOf" srcId="{BF3CC2B2-F809-4618-BBFA-1C1CA5565C4D}" destId="{2A940E6F-5E2F-4828-A7AA-1A84F110C76C}" srcOrd="0" destOrd="0" presId="urn:microsoft.com/office/officeart/2016/7/layout/RoundedRectangleTimeline"/>
    <dgm:cxn modelId="{F7F7CE8B-60D4-4BD7-B29D-413F4C1D0714}" type="presParOf" srcId="{2A940E6F-5E2F-4828-A7AA-1A84F110C76C}" destId="{BCC395D5-C736-4C6B-AA2A-FE55C82A2A70}" srcOrd="0" destOrd="0" presId="urn:microsoft.com/office/officeart/2016/7/layout/RoundedRectangleTimeline"/>
    <dgm:cxn modelId="{71E82AD3-5126-46DA-947D-EDE65CED3214}" type="presParOf" srcId="{2A940E6F-5E2F-4828-A7AA-1A84F110C76C}" destId="{BA1C3573-E50C-479D-9546-C41507FA5A1F}" srcOrd="1" destOrd="0" presId="urn:microsoft.com/office/officeart/2016/7/layout/RoundedRectangleTimeline"/>
    <dgm:cxn modelId="{0F91DC05-26B9-49C0-9E2A-151D04163144}" type="presParOf" srcId="{2A940E6F-5E2F-4828-A7AA-1A84F110C76C}" destId="{98F86A7E-749D-4517-BA32-57E95276EA3B}" srcOrd="2" destOrd="0" presId="urn:microsoft.com/office/officeart/2016/7/layout/RoundedRectangleTimeline"/>
    <dgm:cxn modelId="{1BF78315-03E5-49D5-9C1B-5FA3B20B191D}" type="presParOf" srcId="{2A940E6F-5E2F-4828-A7AA-1A84F110C76C}" destId="{98E1DE41-4740-4F9E-93F8-1AEAE47E98CE}" srcOrd="3" destOrd="0" presId="urn:microsoft.com/office/officeart/2016/7/layout/RoundedRectangleTimeline"/>
    <dgm:cxn modelId="{07DDFFE6-C959-4CC7-A342-4342869BE995}" type="presParOf" srcId="{2A940E6F-5E2F-4828-A7AA-1A84F110C76C}" destId="{78D3EDBC-0F8D-45FA-81EC-62287C162E47}" srcOrd="4" destOrd="0" presId="urn:microsoft.com/office/officeart/2016/7/layout/RoundedRectangleTimeline"/>
    <dgm:cxn modelId="{A1F9A0AA-1165-4A09-8B3E-124EA0094B74}" type="presParOf" srcId="{BF3CC2B2-F809-4618-BBFA-1C1CA5565C4D}" destId="{FC2309AD-6D5C-4B02-97BA-A5F3554EE806}" srcOrd="1" destOrd="0" presId="urn:microsoft.com/office/officeart/2016/7/layout/RoundedRectangleTimeline"/>
    <dgm:cxn modelId="{00D430EC-53DD-4041-814D-08EF963A8A50}" type="presParOf" srcId="{BF3CC2B2-F809-4618-BBFA-1C1CA5565C4D}" destId="{CFA6E164-E045-4CE3-AC5D-5A04DB1B8E74}" srcOrd="2" destOrd="0" presId="urn:microsoft.com/office/officeart/2016/7/layout/RoundedRectangleTimeline"/>
    <dgm:cxn modelId="{6C960597-098A-4A32-9742-4E0595D5E18C}" type="presParOf" srcId="{CFA6E164-E045-4CE3-AC5D-5A04DB1B8E74}" destId="{856C349E-54A5-400F-A2E6-31EE9F1C5A09}" srcOrd="0" destOrd="0" presId="urn:microsoft.com/office/officeart/2016/7/layout/RoundedRectangleTimeline"/>
    <dgm:cxn modelId="{F6CB8A16-B5C2-42BB-8162-714B080C9B8D}" type="presParOf" srcId="{CFA6E164-E045-4CE3-AC5D-5A04DB1B8E74}" destId="{84DE631C-EEBA-4557-89E7-33A9F9864970}" srcOrd="1" destOrd="0" presId="urn:microsoft.com/office/officeart/2016/7/layout/RoundedRectangleTimeline"/>
    <dgm:cxn modelId="{AA95E367-C1B6-4E79-A1C7-EE0BF5C01228}" type="presParOf" srcId="{CFA6E164-E045-4CE3-AC5D-5A04DB1B8E74}" destId="{C6F151A1-53F2-4825-BC7C-696C602AB98F}" srcOrd="2" destOrd="0" presId="urn:microsoft.com/office/officeart/2016/7/layout/RoundedRectangleTimeline"/>
    <dgm:cxn modelId="{A895C0D3-0529-4913-A9EF-D9A74F40AD0F}" type="presParOf" srcId="{CFA6E164-E045-4CE3-AC5D-5A04DB1B8E74}" destId="{DDBABEC9-9D6E-4326-9D73-27D455CA8F30}" srcOrd="3" destOrd="0" presId="urn:microsoft.com/office/officeart/2016/7/layout/RoundedRectangleTimeline"/>
    <dgm:cxn modelId="{DE15FFA0-38CE-46BF-840C-5CEEAA1C9912}" type="presParOf" srcId="{CFA6E164-E045-4CE3-AC5D-5A04DB1B8E74}" destId="{A8004AC8-12AD-494B-BDC4-EF9DBE6E0522}" srcOrd="4" destOrd="0" presId="urn:microsoft.com/office/officeart/2016/7/layout/RoundedRectangleTimeline"/>
    <dgm:cxn modelId="{E183ACB8-5EC1-489F-A650-D4684E663865}" type="presParOf" srcId="{BF3CC2B2-F809-4618-BBFA-1C1CA5565C4D}" destId="{877AFAA7-F9F4-447C-93EB-EF695ED09E92}" srcOrd="3" destOrd="0" presId="urn:microsoft.com/office/officeart/2016/7/layout/RoundedRectangleTimeline"/>
    <dgm:cxn modelId="{C5027E97-691C-487A-887A-33E66DFBB1DE}" type="presParOf" srcId="{BF3CC2B2-F809-4618-BBFA-1C1CA5565C4D}" destId="{53892477-F5EC-41D3-A67C-30A43241808E}" srcOrd="4" destOrd="0" presId="urn:microsoft.com/office/officeart/2016/7/layout/RoundedRectangleTimeline"/>
    <dgm:cxn modelId="{676C3E10-AC95-448C-8B3A-4073D73801E9}" type="presParOf" srcId="{53892477-F5EC-41D3-A67C-30A43241808E}" destId="{E0CCB547-3723-41EF-860E-4C9171FC1A7C}" srcOrd="0" destOrd="0" presId="urn:microsoft.com/office/officeart/2016/7/layout/RoundedRectangleTimeline"/>
    <dgm:cxn modelId="{A9BC6C71-4152-486D-B8F2-1971F2B1AB05}" type="presParOf" srcId="{53892477-F5EC-41D3-A67C-30A43241808E}" destId="{9C771B91-C673-4D0D-A462-C7941DC248A8}" srcOrd="1" destOrd="0" presId="urn:microsoft.com/office/officeart/2016/7/layout/RoundedRectangleTimeline"/>
    <dgm:cxn modelId="{1BF00202-3527-42B4-8C8A-C7F07CE408AA}" type="presParOf" srcId="{53892477-F5EC-41D3-A67C-30A43241808E}" destId="{A9FFF14B-FC14-4BF8-8B7F-728CD4EA6F36}" srcOrd="2" destOrd="0" presId="urn:microsoft.com/office/officeart/2016/7/layout/RoundedRectangleTimeline"/>
    <dgm:cxn modelId="{48F10B14-6C9E-4850-897C-2727C3F1B39A}" type="presParOf" srcId="{53892477-F5EC-41D3-A67C-30A43241808E}" destId="{08544B5D-A92D-4D92-9937-9714480FA1D8}" srcOrd="3" destOrd="0" presId="urn:microsoft.com/office/officeart/2016/7/layout/RoundedRectangleTimeline"/>
    <dgm:cxn modelId="{2BB1DC9E-DE12-4B02-9CFF-0122A8C91641}" type="presParOf" srcId="{53892477-F5EC-41D3-A67C-30A43241808E}" destId="{5AD962D8-1B3E-45B0-9300-C9D319D1FA56}" srcOrd="4" destOrd="0" presId="urn:microsoft.com/office/officeart/2016/7/layout/RoundedRectangleTimeline"/>
    <dgm:cxn modelId="{737FAF65-7050-4CED-B60A-8976E47CF236}" type="presParOf" srcId="{BF3CC2B2-F809-4618-BBFA-1C1CA5565C4D}" destId="{CCD9B226-9E0F-4558-952F-0ED4666AAAE7}" srcOrd="5" destOrd="0" presId="urn:microsoft.com/office/officeart/2016/7/layout/RoundedRectangleTimeline"/>
    <dgm:cxn modelId="{B6037FCF-C025-4F83-8604-E183112900AF}" type="presParOf" srcId="{BF3CC2B2-F809-4618-BBFA-1C1CA5565C4D}" destId="{17F03E28-133E-4CF5-A749-DE6A50D6CB4C}" srcOrd="6" destOrd="0" presId="urn:microsoft.com/office/officeart/2016/7/layout/RoundedRectangleTimeline"/>
    <dgm:cxn modelId="{06B05944-BE2B-4092-8124-41404FD7F307}" type="presParOf" srcId="{17F03E28-133E-4CF5-A749-DE6A50D6CB4C}" destId="{E2F445FD-1576-4FE0-B408-FB6361D4DC7B}" srcOrd="0" destOrd="0" presId="urn:microsoft.com/office/officeart/2016/7/layout/RoundedRectangleTimeline"/>
    <dgm:cxn modelId="{541284C0-27E6-4CE5-B283-401CD78D0BD2}" type="presParOf" srcId="{17F03E28-133E-4CF5-A749-DE6A50D6CB4C}" destId="{A2AC59FB-95FC-4495-93D0-DA4897F9E008}" srcOrd="1" destOrd="0" presId="urn:microsoft.com/office/officeart/2016/7/layout/RoundedRectangleTimeline"/>
    <dgm:cxn modelId="{D8858C41-3C91-4F8D-B4DA-1A4EA569EC1C}" type="presParOf" srcId="{17F03E28-133E-4CF5-A749-DE6A50D6CB4C}" destId="{4B4BF088-D609-429F-B1EC-F1F7590BE0FB}" srcOrd="2" destOrd="0" presId="urn:microsoft.com/office/officeart/2016/7/layout/RoundedRectangleTimeline"/>
    <dgm:cxn modelId="{41880964-246B-4706-9CEE-5BC335D18F83}" type="presParOf" srcId="{17F03E28-133E-4CF5-A749-DE6A50D6CB4C}" destId="{2B890B06-4260-4416-9E23-9745BAEA80CC}" srcOrd="3" destOrd="0" presId="urn:microsoft.com/office/officeart/2016/7/layout/RoundedRectangleTimeline"/>
    <dgm:cxn modelId="{2B93D3AD-0BB3-4CB7-B342-79612BD6E927}" type="presParOf" srcId="{17F03E28-133E-4CF5-A749-DE6A50D6CB4C}" destId="{F36E2197-532D-455D-9270-BC0235ECDC70}"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7F114C-9D6E-4C98-A715-11B6666A1303}" type="doc">
      <dgm:prSet loTypeId="urn:microsoft.com/office/officeart/2016/7/layout/RoundedRectangleTimeline" loCatId="timeline" qsTypeId="urn:microsoft.com/office/officeart/2005/8/quickstyle/simple1" qsCatId="simple" csTypeId="urn:microsoft.com/office/officeart/2005/8/colors/colorful5" csCatId="colorful" phldr="1"/>
      <dgm:spPr/>
      <dgm:t>
        <a:bodyPr/>
        <a:lstStyle/>
        <a:p>
          <a:endParaRPr lang="en-US"/>
        </a:p>
      </dgm:t>
    </dgm:pt>
    <dgm:pt modelId="{4F15A214-9E48-46A7-BC5E-D35F1A631281}">
      <dgm:prSet phldrT="[Text]" phldr="0"/>
      <dgm:spPr/>
      <dgm:t>
        <a:bodyPr/>
        <a:lstStyle/>
        <a:p>
          <a:pPr rtl="0"/>
          <a:r>
            <a:rPr lang="en-US" dirty="0"/>
            <a:t>Initiation</a:t>
          </a:r>
        </a:p>
      </dgm:t>
    </dgm:pt>
    <dgm:pt modelId="{D8B76C3F-14DC-4E17-B5F9-46167708792B}" type="parTrans" cxnId="{A8068D02-32B1-4397-AAA4-5F83901BCA0B}">
      <dgm:prSet/>
      <dgm:spPr/>
      <dgm:t>
        <a:bodyPr/>
        <a:lstStyle/>
        <a:p>
          <a:endParaRPr lang="en-US"/>
        </a:p>
      </dgm:t>
    </dgm:pt>
    <dgm:pt modelId="{3ABF6F0E-6338-457E-8097-6E248E86F39A}" type="sibTrans" cxnId="{A8068D02-32B1-4397-AAA4-5F83901BCA0B}">
      <dgm:prSet/>
      <dgm:spPr/>
      <dgm:t>
        <a:bodyPr/>
        <a:lstStyle/>
        <a:p>
          <a:endParaRPr lang="en-US"/>
        </a:p>
      </dgm:t>
    </dgm:pt>
    <dgm:pt modelId="{65CB04A9-5BDE-4B8E-9EAD-B33C3F1F5169}">
      <dgm:prSet phldrT="[Text]" phldr="0"/>
      <dgm:spPr/>
      <dgm:t>
        <a:bodyPr/>
        <a:lstStyle/>
        <a:p>
          <a:pPr rtl="0"/>
          <a:r>
            <a:rPr lang="en-US" dirty="0">
              <a:latin typeface="Calibri Light" panose="020F0302020204030204"/>
            </a:rPr>
            <a:t>Planning</a:t>
          </a:r>
        </a:p>
      </dgm:t>
    </dgm:pt>
    <dgm:pt modelId="{2A56799C-02CB-47CF-A06E-B1E976F51406}" type="parTrans" cxnId="{51183D5B-9F5B-4D60-95CA-183196BC547D}">
      <dgm:prSet/>
      <dgm:spPr/>
      <dgm:t>
        <a:bodyPr/>
        <a:lstStyle/>
        <a:p>
          <a:endParaRPr lang="en-US"/>
        </a:p>
      </dgm:t>
    </dgm:pt>
    <dgm:pt modelId="{9F05A291-5E0B-4566-A9BD-7965DD9FF7D8}" type="sibTrans" cxnId="{51183D5B-9F5B-4D60-95CA-183196BC547D}">
      <dgm:prSet/>
      <dgm:spPr/>
      <dgm:t>
        <a:bodyPr/>
        <a:lstStyle/>
        <a:p>
          <a:endParaRPr lang="en-US"/>
        </a:p>
      </dgm:t>
    </dgm:pt>
    <dgm:pt modelId="{78813805-764F-4826-BBBB-71D1FAA6CC63}">
      <dgm:prSet phldr="0"/>
      <dgm:spPr/>
      <dgm:t>
        <a:bodyPr/>
        <a:lstStyle/>
        <a:p>
          <a:pPr rtl="0"/>
          <a:r>
            <a:rPr lang="en-US" dirty="0">
              <a:latin typeface="Calibri Light" panose="020F0302020204030204"/>
            </a:rPr>
            <a:t>Project Execution</a:t>
          </a:r>
        </a:p>
      </dgm:t>
    </dgm:pt>
    <dgm:pt modelId="{F2CC7742-CE59-4342-B190-6214E3A9EC51}" type="parTrans" cxnId="{20E3D722-375F-468D-95BA-E710EBF31946}">
      <dgm:prSet/>
      <dgm:spPr/>
      <dgm:t>
        <a:bodyPr/>
        <a:lstStyle/>
        <a:p>
          <a:endParaRPr lang="en-US"/>
        </a:p>
      </dgm:t>
    </dgm:pt>
    <dgm:pt modelId="{27E4D346-5E01-4BBE-B4B4-888DDE7E84B6}" type="sibTrans" cxnId="{20E3D722-375F-468D-95BA-E710EBF31946}">
      <dgm:prSet/>
      <dgm:spPr/>
      <dgm:t>
        <a:bodyPr/>
        <a:lstStyle/>
        <a:p>
          <a:endParaRPr lang="en-US"/>
        </a:p>
      </dgm:t>
    </dgm:pt>
    <dgm:pt modelId="{D7C1100A-F8AF-4920-AE65-8456CCD3F032}">
      <dgm:prSet phldr="0"/>
      <dgm:spPr/>
      <dgm:t>
        <a:bodyPr/>
        <a:lstStyle/>
        <a:p>
          <a:pPr rtl="0"/>
          <a:r>
            <a:rPr lang="en-US" dirty="0">
              <a:latin typeface="Calibri Light" panose="020F0302020204030204"/>
            </a:rPr>
            <a:t>Continuation or Project Closure</a:t>
          </a:r>
          <a:endParaRPr lang="en-US" dirty="0"/>
        </a:p>
      </dgm:t>
    </dgm:pt>
    <dgm:pt modelId="{CF3C5B39-CB39-4D76-905E-CA781F47D591}" type="parTrans" cxnId="{904D8923-2CF5-4034-9F7C-B7AC9C3E1581}">
      <dgm:prSet/>
      <dgm:spPr/>
      <dgm:t>
        <a:bodyPr/>
        <a:lstStyle/>
        <a:p>
          <a:endParaRPr lang="en-US"/>
        </a:p>
      </dgm:t>
    </dgm:pt>
    <dgm:pt modelId="{BFDF3ABA-9B4C-41AB-B54C-D290EBFE1755}" type="sibTrans" cxnId="{904D8923-2CF5-4034-9F7C-B7AC9C3E1581}">
      <dgm:prSet/>
      <dgm:spPr/>
      <dgm:t>
        <a:bodyPr/>
        <a:lstStyle/>
        <a:p>
          <a:endParaRPr lang="en-US"/>
        </a:p>
      </dgm:t>
    </dgm:pt>
    <dgm:pt modelId="{BF3CC2B2-F809-4618-BBFA-1C1CA5565C4D}" type="pres">
      <dgm:prSet presAssocID="{AC7F114C-9D6E-4C98-A715-11B6666A1303}" presName="Name0" presStyleCnt="0">
        <dgm:presLayoutVars>
          <dgm:chMax/>
          <dgm:chPref/>
          <dgm:animLvl val="lvl"/>
        </dgm:presLayoutVars>
      </dgm:prSet>
      <dgm:spPr/>
    </dgm:pt>
    <dgm:pt modelId="{2A940E6F-5E2F-4828-A7AA-1A84F110C76C}" type="pres">
      <dgm:prSet presAssocID="{4F15A214-9E48-46A7-BC5E-D35F1A631281}" presName="composite1" presStyleCnt="0"/>
      <dgm:spPr/>
    </dgm:pt>
    <dgm:pt modelId="{BCC395D5-C736-4C6B-AA2A-FE55C82A2A70}" type="pres">
      <dgm:prSet presAssocID="{4F15A214-9E48-46A7-BC5E-D35F1A631281}" presName="parent1" presStyleLbl="alignNode1" presStyleIdx="0" presStyleCnt="4">
        <dgm:presLayoutVars>
          <dgm:chMax val="1"/>
          <dgm:chPref val="1"/>
          <dgm:bulletEnabled val="1"/>
        </dgm:presLayoutVars>
      </dgm:prSet>
      <dgm:spPr/>
    </dgm:pt>
    <dgm:pt modelId="{BA1C3573-E50C-479D-9546-C41507FA5A1F}" type="pres">
      <dgm:prSet presAssocID="{4F15A214-9E48-46A7-BC5E-D35F1A631281}" presName="Childtext1" presStyleLbl="revTx" presStyleIdx="0" presStyleCnt="4">
        <dgm:presLayoutVars>
          <dgm:bulletEnabled val="1"/>
        </dgm:presLayoutVars>
      </dgm:prSet>
      <dgm:spPr/>
    </dgm:pt>
    <dgm:pt modelId="{98F86A7E-749D-4517-BA32-57E95276EA3B}" type="pres">
      <dgm:prSet presAssocID="{4F15A214-9E48-46A7-BC5E-D35F1A631281}" presName="ConnectLine1" presStyleLbl="sibTrans1D1" presStyleIdx="0" presStyleCnt="4"/>
      <dgm:spPr>
        <a:noFill/>
        <a:ln w="6350" cap="flat" cmpd="sng" algn="ctr">
          <a:solidFill>
            <a:schemeClr val="accent5">
              <a:hueOff val="0"/>
              <a:satOff val="0"/>
              <a:lumOff val="0"/>
              <a:alphaOff val="0"/>
            </a:schemeClr>
          </a:solidFill>
          <a:prstDash val="dash"/>
          <a:miter lim="800000"/>
        </a:ln>
        <a:effectLst/>
      </dgm:spPr>
    </dgm:pt>
    <dgm:pt modelId="{98E1DE41-4740-4F9E-93F8-1AEAE47E98CE}" type="pres">
      <dgm:prSet presAssocID="{4F15A214-9E48-46A7-BC5E-D35F1A631281}" presName="ConnectLineEnd1" presStyleLbl="lnNode1" presStyleIdx="0" presStyleCnt="4"/>
      <dgm:spPr/>
    </dgm:pt>
    <dgm:pt modelId="{78D3EDBC-0F8D-45FA-81EC-62287C162E47}" type="pres">
      <dgm:prSet presAssocID="{4F15A214-9E48-46A7-BC5E-D35F1A631281}" presName="EmptyPane1" presStyleCnt="0"/>
      <dgm:spPr/>
    </dgm:pt>
    <dgm:pt modelId="{FC2309AD-6D5C-4B02-97BA-A5F3554EE806}" type="pres">
      <dgm:prSet presAssocID="{3ABF6F0E-6338-457E-8097-6E248E86F39A}" presName="spaceBetweenRectangles1" presStyleCnt="0"/>
      <dgm:spPr/>
    </dgm:pt>
    <dgm:pt modelId="{CFA6E164-E045-4CE3-AC5D-5A04DB1B8E74}" type="pres">
      <dgm:prSet presAssocID="{65CB04A9-5BDE-4B8E-9EAD-B33C3F1F5169}" presName="composite1" presStyleCnt="0"/>
      <dgm:spPr/>
    </dgm:pt>
    <dgm:pt modelId="{856C349E-54A5-400F-A2E6-31EE9F1C5A09}" type="pres">
      <dgm:prSet presAssocID="{65CB04A9-5BDE-4B8E-9EAD-B33C3F1F5169}" presName="parent1" presStyleLbl="alignNode1" presStyleIdx="1" presStyleCnt="4">
        <dgm:presLayoutVars>
          <dgm:chMax val="1"/>
          <dgm:chPref val="1"/>
          <dgm:bulletEnabled val="1"/>
        </dgm:presLayoutVars>
      </dgm:prSet>
      <dgm:spPr/>
    </dgm:pt>
    <dgm:pt modelId="{84DE631C-EEBA-4557-89E7-33A9F9864970}" type="pres">
      <dgm:prSet presAssocID="{65CB04A9-5BDE-4B8E-9EAD-B33C3F1F5169}" presName="Childtext1" presStyleLbl="revTx" presStyleIdx="1" presStyleCnt="4">
        <dgm:presLayoutVars>
          <dgm:bulletEnabled val="1"/>
        </dgm:presLayoutVars>
      </dgm:prSet>
      <dgm:spPr/>
    </dgm:pt>
    <dgm:pt modelId="{C6F151A1-53F2-4825-BC7C-696C602AB98F}" type="pres">
      <dgm:prSet presAssocID="{65CB04A9-5BDE-4B8E-9EAD-B33C3F1F5169}" presName="ConnectLine1" presStyleLbl="sibTrans1D1" presStyleIdx="1" presStyleCnt="4"/>
      <dgm:spPr>
        <a:noFill/>
        <a:ln w="6350" cap="flat" cmpd="sng" algn="ctr">
          <a:solidFill>
            <a:schemeClr val="accent5">
              <a:hueOff val="-2252848"/>
              <a:satOff val="-5806"/>
              <a:lumOff val="-3922"/>
              <a:alphaOff val="0"/>
            </a:schemeClr>
          </a:solidFill>
          <a:prstDash val="dash"/>
          <a:miter lim="800000"/>
        </a:ln>
        <a:effectLst/>
      </dgm:spPr>
    </dgm:pt>
    <dgm:pt modelId="{DDBABEC9-9D6E-4326-9D73-27D455CA8F30}" type="pres">
      <dgm:prSet presAssocID="{65CB04A9-5BDE-4B8E-9EAD-B33C3F1F5169}" presName="ConnectLineEnd1" presStyleLbl="lnNode1" presStyleIdx="1" presStyleCnt="4"/>
      <dgm:spPr/>
    </dgm:pt>
    <dgm:pt modelId="{A8004AC8-12AD-494B-BDC4-EF9DBE6E0522}" type="pres">
      <dgm:prSet presAssocID="{65CB04A9-5BDE-4B8E-9EAD-B33C3F1F5169}" presName="EmptyPane1" presStyleCnt="0"/>
      <dgm:spPr/>
    </dgm:pt>
    <dgm:pt modelId="{877AFAA7-F9F4-447C-93EB-EF695ED09E92}" type="pres">
      <dgm:prSet presAssocID="{9F05A291-5E0B-4566-A9BD-7965DD9FF7D8}" presName="spaceBetweenRectangles1" presStyleCnt="0"/>
      <dgm:spPr/>
    </dgm:pt>
    <dgm:pt modelId="{53892477-F5EC-41D3-A67C-30A43241808E}" type="pres">
      <dgm:prSet presAssocID="{78813805-764F-4826-BBBB-71D1FAA6CC63}" presName="composite1" presStyleCnt="0"/>
      <dgm:spPr/>
    </dgm:pt>
    <dgm:pt modelId="{E0CCB547-3723-41EF-860E-4C9171FC1A7C}" type="pres">
      <dgm:prSet presAssocID="{78813805-764F-4826-BBBB-71D1FAA6CC63}" presName="parent1" presStyleLbl="alignNode1" presStyleIdx="2" presStyleCnt="4">
        <dgm:presLayoutVars>
          <dgm:chMax val="1"/>
          <dgm:chPref val="1"/>
          <dgm:bulletEnabled val="1"/>
        </dgm:presLayoutVars>
      </dgm:prSet>
      <dgm:spPr/>
    </dgm:pt>
    <dgm:pt modelId="{9C771B91-C673-4D0D-A462-C7941DC248A8}" type="pres">
      <dgm:prSet presAssocID="{78813805-764F-4826-BBBB-71D1FAA6CC63}" presName="Childtext1" presStyleLbl="revTx" presStyleIdx="2" presStyleCnt="4">
        <dgm:presLayoutVars>
          <dgm:bulletEnabled val="1"/>
        </dgm:presLayoutVars>
      </dgm:prSet>
      <dgm:spPr/>
    </dgm:pt>
    <dgm:pt modelId="{A9FFF14B-FC14-4BF8-8B7F-728CD4EA6F36}" type="pres">
      <dgm:prSet presAssocID="{78813805-764F-4826-BBBB-71D1FAA6CC63}" presName="ConnectLine1" presStyleLbl="sibTrans1D1" presStyleIdx="2" presStyleCnt="4"/>
      <dgm:spPr>
        <a:noFill/>
        <a:ln w="6350" cap="flat" cmpd="sng" algn="ctr">
          <a:solidFill>
            <a:schemeClr val="accent5">
              <a:hueOff val="-4505695"/>
              <a:satOff val="-11613"/>
              <a:lumOff val="-7843"/>
              <a:alphaOff val="0"/>
            </a:schemeClr>
          </a:solidFill>
          <a:prstDash val="dash"/>
          <a:miter lim="800000"/>
        </a:ln>
        <a:effectLst/>
      </dgm:spPr>
    </dgm:pt>
    <dgm:pt modelId="{08544B5D-A92D-4D92-9937-9714480FA1D8}" type="pres">
      <dgm:prSet presAssocID="{78813805-764F-4826-BBBB-71D1FAA6CC63}" presName="ConnectLineEnd1" presStyleLbl="lnNode1" presStyleIdx="2" presStyleCnt="4"/>
      <dgm:spPr/>
    </dgm:pt>
    <dgm:pt modelId="{5AD962D8-1B3E-45B0-9300-C9D319D1FA56}" type="pres">
      <dgm:prSet presAssocID="{78813805-764F-4826-BBBB-71D1FAA6CC63}" presName="EmptyPane1" presStyleCnt="0"/>
      <dgm:spPr/>
    </dgm:pt>
    <dgm:pt modelId="{CCD9B226-9E0F-4558-952F-0ED4666AAAE7}" type="pres">
      <dgm:prSet presAssocID="{27E4D346-5E01-4BBE-B4B4-888DDE7E84B6}" presName="spaceBetweenRectangles1" presStyleCnt="0"/>
      <dgm:spPr/>
    </dgm:pt>
    <dgm:pt modelId="{17F03E28-133E-4CF5-A749-DE6A50D6CB4C}" type="pres">
      <dgm:prSet presAssocID="{D7C1100A-F8AF-4920-AE65-8456CCD3F032}" presName="composite1" presStyleCnt="0"/>
      <dgm:spPr/>
    </dgm:pt>
    <dgm:pt modelId="{E2F445FD-1576-4FE0-B408-FB6361D4DC7B}" type="pres">
      <dgm:prSet presAssocID="{D7C1100A-F8AF-4920-AE65-8456CCD3F032}" presName="parent1" presStyleLbl="alignNode1" presStyleIdx="3" presStyleCnt="4">
        <dgm:presLayoutVars>
          <dgm:chMax val="1"/>
          <dgm:chPref val="1"/>
          <dgm:bulletEnabled val="1"/>
        </dgm:presLayoutVars>
      </dgm:prSet>
      <dgm:spPr/>
    </dgm:pt>
    <dgm:pt modelId="{A2AC59FB-95FC-4495-93D0-DA4897F9E008}" type="pres">
      <dgm:prSet presAssocID="{D7C1100A-F8AF-4920-AE65-8456CCD3F032}" presName="Childtext1" presStyleLbl="revTx" presStyleIdx="3" presStyleCnt="4">
        <dgm:presLayoutVars>
          <dgm:bulletEnabled val="1"/>
        </dgm:presLayoutVars>
      </dgm:prSet>
      <dgm:spPr/>
    </dgm:pt>
    <dgm:pt modelId="{4B4BF088-D609-429F-B1EC-F1F7590BE0FB}" type="pres">
      <dgm:prSet presAssocID="{D7C1100A-F8AF-4920-AE65-8456CCD3F032}" presName="ConnectLine1" presStyleLbl="sibTrans1D1" presStyleIdx="3" presStyleCnt="4"/>
      <dgm:spPr>
        <a:noFill/>
        <a:ln w="6350" cap="flat" cmpd="sng" algn="ctr">
          <a:solidFill>
            <a:schemeClr val="accent5">
              <a:hueOff val="-6758543"/>
              <a:satOff val="-17419"/>
              <a:lumOff val="-11765"/>
              <a:alphaOff val="0"/>
            </a:schemeClr>
          </a:solidFill>
          <a:prstDash val="dash"/>
          <a:miter lim="800000"/>
        </a:ln>
        <a:effectLst/>
      </dgm:spPr>
    </dgm:pt>
    <dgm:pt modelId="{2B890B06-4260-4416-9E23-9745BAEA80CC}" type="pres">
      <dgm:prSet presAssocID="{D7C1100A-F8AF-4920-AE65-8456CCD3F032}" presName="ConnectLineEnd1" presStyleLbl="lnNode1" presStyleIdx="3" presStyleCnt="4"/>
      <dgm:spPr/>
    </dgm:pt>
    <dgm:pt modelId="{F36E2197-532D-455D-9270-BC0235ECDC70}" type="pres">
      <dgm:prSet presAssocID="{D7C1100A-F8AF-4920-AE65-8456CCD3F032}" presName="EmptyPane1" presStyleCnt="0"/>
      <dgm:spPr/>
    </dgm:pt>
  </dgm:ptLst>
  <dgm:cxnLst>
    <dgm:cxn modelId="{A8068D02-32B1-4397-AAA4-5F83901BCA0B}" srcId="{AC7F114C-9D6E-4C98-A715-11B6666A1303}" destId="{4F15A214-9E48-46A7-BC5E-D35F1A631281}" srcOrd="0" destOrd="0" parTransId="{D8B76C3F-14DC-4E17-B5F9-46167708792B}" sibTransId="{3ABF6F0E-6338-457E-8097-6E248E86F39A}"/>
    <dgm:cxn modelId="{BC8D100F-C4C6-4C83-BC18-C03F54EFF880}" type="presOf" srcId="{AC7F114C-9D6E-4C98-A715-11B6666A1303}" destId="{BF3CC2B2-F809-4618-BBFA-1C1CA5565C4D}" srcOrd="0" destOrd="0" presId="urn:microsoft.com/office/officeart/2016/7/layout/RoundedRectangleTimeline"/>
    <dgm:cxn modelId="{20E3D722-375F-468D-95BA-E710EBF31946}" srcId="{AC7F114C-9D6E-4C98-A715-11B6666A1303}" destId="{78813805-764F-4826-BBBB-71D1FAA6CC63}" srcOrd="2" destOrd="0" parTransId="{F2CC7742-CE59-4342-B190-6214E3A9EC51}" sibTransId="{27E4D346-5E01-4BBE-B4B4-888DDE7E84B6}"/>
    <dgm:cxn modelId="{904D8923-2CF5-4034-9F7C-B7AC9C3E1581}" srcId="{AC7F114C-9D6E-4C98-A715-11B6666A1303}" destId="{D7C1100A-F8AF-4920-AE65-8456CCD3F032}" srcOrd="3" destOrd="0" parTransId="{CF3C5B39-CB39-4D76-905E-CA781F47D591}" sibTransId="{BFDF3ABA-9B4C-41AB-B54C-D290EBFE1755}"/>
    <dgm:cxn modelId="{51183D5B-9F5B-4D60-95CA-183196BC547D}" srcId="{AC7F114C-9D6E-4C98-A715-11B6666A1303}" destId="{65CB04A9-5BDE-4B8E-9EAD-B33C3F1F5169}" srcOrd="1" destOrd="0" parTransId="{2A56799C-02CB-47CF-A06E-B1E976F51406}" sibTransId="{9F05A291-5E0B-4566-A9BD-7965DD9FF7D8}"/>
    <dgm:cxn modelId="{BA06876B-2D80-458F-84D3-40BD849C9CAE}" type="presOf" srcId="{78813805-764F-4826-BBBB-71D1FAA6CC63}" destId="{E0CCB547-3723-41EF-860E-4C9171FC1A7C}" srcOrd="0" destOrd="0" presId="urn:microsoft.com/office/officeart/2016/7/layout/RoundedRectangleTimeline"/>
    <dgm:cxn modelId="{47B6297B-D8BD-4514-999E-A1F4968ED9F9}" type="presOf" srcId="{65CB04A9-5BDE-4B8E-9EAD-B33C3F1F5169}" destId="{856C349E-54A5-400F-A2E6-31EE9F1C5A09}" srcOrd="0" destOrd="0" presId="urn:microsoft.com/office/officeart/2016/7/layout/RoundedRectangleTimeline"/>
    <dgm:cxn modelId="{075A0AC8-973A-4754-96CC-9BD84C71217F}" type="presOf" srcId="{D7C1100A-F8AF-4920-AE65-8456CCD3F032}" destId="{E2F445FD-1576-4FE0-B408-FB6361D4DC7B}" srcOrd="0" destOrd="0" presId="urn:microsoft.com/office/officeart/2016/7/layout/RoundedRectangleTimeline"/>
    <dgm:cxn modelId="{97062DC9-F6C2-4306-9E6C-6FBE3F7D7F15}" type="presOf" srcId="{4F15A214-9E48-46A7-BC5E-D35F1A631281}" destId="{BCC395D5-C736-4C6B-AA2A-FE55C82A2A70}" srcOrd="0" destOrd="0" presId="urn:microsoft.com/office/officeart/2016/7/layout/RoundedRectangleTimeline"/>
    <dgm:cxn modelId="{1659053D-14D2-4902-9136-70E8E95385CE}" type="presParOf" srcId="{BF3CC2B2-F809-4618-BBFA-1C1CA5565C4D}" destId="{2A940E6F-5E2F-4828-A7AA-1A84F110C76C}" srcOrd="0" destOrd="0" presId="urn:microsoft.com/office/officeart/2016/7/layout/RoundedRectangleTimeline"/>
    <dgm:cxn modelId="{F7F7CE8B-60D4-4BD7-B29D-413F4C1D0714}" type="presParOf" srcId="{2A940E6F-5E2F-4828-A7AA-1A84F110C76C}" destId="{BCC395D5-C736-4C6B-AA2A-FE55C82A2A70}" srcOrd="0" destOrd="0" presId="urn:microsoft.com/office/officeart/2016/7/layout/RoundedRectangleTimeline"/>
    <dgm:cxn modelId="{71E82AD3-5126-46DA-947D-EDE65CED3214}" type="presParOf" srcId="{2A940E6F-5E2F-4828-A7AA-1A84F110C76C}" destId="{BA1C3573-E50C-479D-9546-C41507FA5A1F}" srcOrd="1" destOrd="0" presId="urn:microsoft.com/office/officeart/2016/7/layout/RoundedRectangleTimeline"/>
    <dgm:cxn modelId="{0F91DC05-26B9-49C0-9E2A-151D04163144}" type="presParOf" srcId="{2A940E6F-5E2F-4828-A7AA-1A84F110C76C}" destId="{98F86A7E-749D-4517-BA32-57E95276EA3B}" srcOrd="2" destOrd="0" presId="urn:microsoft.com/office/officeart/2016/7/layout/RoundedRectangleTimeline"/>
    <dgm:cxn modelId="{1BF78315-03E5-49D5-9C1B-5FA3B20B191D}" type="presParOf" srcId="{2A940E6F-5E2F-4828-A7AA-1A84F110C76C}" destId="{98E1DE41-4740-4F9E-93F8-1AEAE47E98CE}" srcOrd="3" destOrd="0" presId="urn:microsoft.com/office/officeart/2016/7/layout/RoundedRectangleTimeline"/>
    <dgm:cxn modelId="{07DDFFE6-C959-4CC7-A342-4342869BE995}" type="presParOf" srcId="{2A940E6F-5E2F-4828-A7AA-1A84F110C76C}" destId="{78D3EDBC-0F8D-45FA-81EC-62287C162E47}" srcOrd="4" destOrd="0" presId="urn:microsoft.com/office/officeart/2016/7/layout/RoundedRectangleTimeline"/>
    <dgm:cxn modelId="{A1F9A0AA-1165-4A09-8B3E-124EA0094B74}" type="presParOf" srcId="{BF3CC2B2-F809-4618-BBFA-1C1CA5565C4D}" destId="{FC2309AD-6D5C-4B02-97BA-A5F3554EE806}" srcOrd="1" destOrd="0" presId="urn:microsoft.com/office/officeart/2016/7/layout/RoundedRectangleTimeline"/>
    <dgm:cxn modelId="{00D430EC-53DD-4041-814D-08EF963A8A50}" type="presParOf" srcId="{BF3CC2B2-F809-4618-BBFA-1C1CA5565C4D}" destId="{CFA6E164-E045-4CE3-AC5D-5A04DB1B8E74}" srcOrd="2" destOrd="0" presId="urn:microsoft.com/office/officeart/2016/7/layout/RoundedRectangleTimeline"/>
    <dgm:cxn modelId="{6C960597-098A-4A32-9742-4E0595D5E18C}" type="presParOf" srcId="{CFA6E164-E045-4CE3-AC5D-5A04DB1B8E74}" destId="{856C349E-54A5-400F-A2E6-31EE9F1C5A09}" srcOrd="0" destOrd="0" presId="urn:microsoft.com/office/officeart/2016/7/layout/RoundedRectangleTimeline"/>
    <dgm:cxn modelId="{F6CB8A16-B5C2-42BB-8162-714B080C9B8D}" type="presParOf" srcId="{CFA6E164-E045-4CE3-AC5D-5A04DB1B8E74}" destId="{84DE631C-EEBA-4557-89E7-33A9F9864970}" srcOrd="1" destOrd="0" presId="urn:microsoft.com/office/officeart/2016/7/layout/RoundedRectangleTimeline"/>
    <dgm:cxn modelId="{AA95E367-C1B6-4E79-A1C7-EE0BF5C01228}" type="presParOf" srcId="{CFA6E164-E045-4CE3-AC5D-5A04DB1B8E74}" destId="{C6F151A1-53F2-4825-BC7C-696C602AB98F}" srcOrd="2" destOrd="0" presId="urn:microsoft.com/office/officeart/2016/7/layout/RoundedRectangleTimeline"/>
    <dgm:cxn modelId="{A895C0D3-0529-4913-A9EF-D9A74F40AD0F}" type="presParOf" srcId="{CFA6E164-E045-4CE3-AC5D-5A04DB1B8E74}" destId="{DDBABEC9-9D6E-4326-9D73-27D455CA8F30}" srcOrd="3" destOrd="0" presId="urn:microsoft.com/office/officeart/2016/7/layout/RoundedRectangleTimeline"/>
    <dgm:cxn modelId="{DE15FFA0-38CE-46BF-840C-5CEEAA1C9912}" type="presParOf" srcId="{CFA6E164-E045-4CE3-AC5D-5A04DB1B8E74}" destId="{A8004AC8-12AD-494B-BDC4-EF9DBE6E0522}" srcOrd="4" destOrd="0" presId="urn:microsoft.com/office/officeart/2016/7/layout/RoundedRectangleTimeline"/>
    <dgm:cxn modelId="{E183ACB8-5EC1-489F-A650-D4684E663865}" type="presParOf" srcId="{BF3CC2B2-F809-4618-BBFA-1C1CA5565C4D}" destId="{877AFAA7-F9F4-447C-93EB-EF695ED09E92}" srcOrd="3" destOrd="0" presId="urn:microsoft.com/office/officeart/2016/7/layout/RoundedRectangleTimeline"/>
    <dgm:cxn modelId="{C5027E97-691C-487A-887A-33E66DFBB1DE}" type="presParOf" srcId="{BF3CC2B2-F809-4618-BBFA-1C1CA5565C4D}" destId="{53892477-F5EC-41D3-A67C-30A43241808E}" srcOrd="4" destOrd="0" presId="urn:microsoft.com/office/officeart/2016/7/layout/RoundedRectangleTimeline"/>
    <dgm:cxn modelId="{676C3E10-AC95-448C-8B3A-4073D73801E9}" type="presParOf" srcId="{53892477-F5EC-41D3-A67C-30A43241808E}" destId="{E0CCB547-3723-41EF-860E-4C9171FC1A7C}" srcOrd="0" destOrd="0" presId="urn:microsoft.com/office/officeart/2016/7/layout/RoundedRectangleTimeline"/>
    <dgm:cxn modelId="{A9BC6C71-4152-486D-B8F2-1971F2B1AB05}" type="presParOf" srcId="{53892477-F5EC-41D3-A67C-30A43241808E}" destId="{9C771B91-C673-4D0D-A462-C7941DC248A8}" srcOrd="1" destOrd="0" presId="urn:microsoft.com/office/officeart/2016/7/layout/RoundedRectangleTimeline"/>
    <dgm:cxn modelId="{1BF00202-3527-42B4-8C8A-C7F07CE408AA}" type="presParOf" srcId="{53892477-F5EC-41D3-A67C-30A43241808E}" destId="{A9FFF14B-FC14-4BF8-8B7F-728CD4EA6F36}" srcOrd="2" destOrd="0" presId="urn:microsoft.com/office/officeart/2016/7/layout/RoundedRectangleTimeline"/>
    <dgm:cxn modelId="{48F10B14-6C9E-4850-897C-2727C3F1B39A}" type="presParOf" srcId="{53892477-F5EC-41D3-A67C-30A43241808E}" destId="{08544B5D-A92D-4D92-9937-9714480FA1D8}" srcOrd="3" destOrd="0" presId="urn:microsoft.com/office/officeart/2016/7/layout/RoundedRectangleTimeline"/>
    <dgm:cxn modelId="{2BB1DC9E-DE12-4B02-9CFF-0122A8C91641}" type="presParOf" srcId="{53892477-F5EC-41D3-A67C-30A43241808E}" destId="{5AD962D8-1B3E-45B0-9300-C9D319D1FA56}" srcOrd="4" destOrd="0" presId="urn:microsoft.com/office/officeart/2016/7/layout/RoundedRectangleTimeline"/>
    <dgm:cxn modelId="{737FAF65-7050-4CED-B60A-8976E47CF236}" type="presParOf" srcId="{BF3CC2B2-F809-4618-BBFA-1C1CA5565C4D}" destId="{CCD9B226-9E0F-4558-952F-0ED4666AAAE7}" srcOrd="5" destOrd="0" presId="urn:microsoft.com/office/officeart/2016/7/layout/RoundedRectangleTimeline"/>
    <dgm:cxn modelId="{B6037FCF-C025-4F83-8604-E183112900AF}" type="presParOf" srcId="{BF3CC2B2-F809-4618-BBFA-1C1CA5565C4D}" destId="{17F03E28-133E-4CF5-A749-DE6A50D6CB4C}" srcOrd="6" destOrd="0" presId="urn:microsoft.com/office/officeart/2016/7/layout/RoundedRectangleTimeline"/>
    <dgm:cxn modelId="{06B05944-BE2B-4092-8124-41404FD7F307}" type="presParOf" srcId="{17F03E28-133E-4CF5-A749-DE6A50D6CB4C}" destId="{E2F445FD-1576-4FE0-B408-FB6361D4DC7B}" srcOrd="0" destOrd="0" presId="urn:microsoft.com/office/officeart/2016/7/layout/RoundedRectangleTimeline"/>
    <dgm:cxn modelId="{541284C0-27E6-4CE5-B283-401CD78D0BD2}" type="presParOf" srcId="{17F03E28-133E-4CF5-A749-DE6A50D6CB4C}" destId="{A2AC59FB-95FC-4495-93D0-DA4897F9E008}" srcOrd="1" destOrd="0" presId="urn:microsoft.com/office/officeart/2016/7/layout/RoundedRectangleTimeline"/>
    <dgm:cxn modelId="{D8858C41-3C91-4F8D-B4DA-1A4EA569EC1C}" type="presParOf" srcId="{17F03E28-133E-4CF5-A749-DE6A50D6CB4C}" destId="{4B4BF088-D609-429F-B1EC-F1F7590BE0FB}" srcOrd="2" destOrd="0" presId="urn:microsoft.com/office/officeart/2016/7/layout/RoundedRectangleTimeline"/>
    <dgm:cxn modelId="{41880964-246B-4706-9CEE-5BC335D18F83}" type="presParOf" srcId="{17F03E28-133E-4CF5-A749-DE6A50D6CB4C}" destId="{2B890B06-4260-4416-9E23-9745BAEA80CC}" srcOrd="3" destOrd="0" presId="urn:microsoft.com/office/officeart/2016/7/layout/RoundedRectangleTimeline"/>
    <dgm:cxn modelId="{2B93D3AD-0BB3-4CB7-B342-79612BD6E927}" type="presParOf" srcId="{17F03E28-133E-4CF5-A749-DE6A50D6CB4C}" destId="{F36E2197-532D-455D-9270-BC0235ECDC70}" srcOrd="4" destOrd="0" presId="urn:microsoft.com/office/officeart/2016/7/layout/RoundedRectangle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7F114C-9D6E-4C98-A715-11B6666A1303}" type="doc">
      <dgm:prSet loTypeId="urn:microsoft.com/office/officeart/2016/7/layout/RoundedRectangleTimeline" loCatId="timeline" qsTypeId="urn:microsoft.com/office/officeart/2005/8/quickstyle/simple1" qsCatId="simple" csTypeId="urn:microsoft.com/office/officeart/2005/8/colors/colorful5" csCatId="colorful" phldr="1"/>
      <dgm:spPr/>
      <dgm:t>
        <a:bodyPr/>
        <a:lstStyle/>
        <a:p>
          <a:endParaRPr lang="en-US"/>
        </a:p>
      </dgm:t>
    </dgm:pt>
    <dgm:pt modelId="{4F15A214-9E48-46A7-BC5E-D35F1A631281}">
      <dgm:prSet phldrT="[Text]" phldr="0"/>
      <dgm:spPr>
        <a:solidFill>
          <a:srgbClr val="5B9BD5"/>
        </a:solidFill>
      </dgm:spPr>
      <dgm:t>
        <a:bodyPr/>
        <a:lstStyle/>
        <a:p>
          <a:pPr rtl="0"/>
          <a:r>
            <a:rPr lang="en-US" dirty="0"/>
            <a:t>Initiation</a:t>
          </a:r>
        </a:p>
      </dgm:t>
    </dgm:pt>
    <dgm:pt modelId="{D8B76C3F-14DC-4E17-B5F9-46167708792B}" type="parTrans" cxnId="{A8068D02-32B1-4397-AAA4-5F83901BCA0B}">
      <dgm:prSet/>
      <dgm:spPr/>
      <dgm:t>
        <a:bodyPr/>
        <a:lstStyle/>
        <a:p>
          <a:endParaRPr lang="en-US"/>
        </a:p>
      </dgm:t>
    </dgm:pt>
    <dgm:pt modelId="{3ABF6F0E-6338-457E-8097-6E248E86F39A}" type="sibTrans" cxnId="{A8068D02-32B1-4397-AAA4-5F83901BCA0B}">
      <dgm:prSet/>
      <dgm:spPr/>
      <dgm:t>
        <a:bodyPr/>
        <a:lstStyle/>
        <a:p>
          <a:endParaRPr lang="en-US"/>
        </a:p>
      </dgm:t>
    </dgm:pt>
    <dgm:pt modelId="{65CB04A9-5BDE-4B8E-9EAD-B33C3F1F5169}">
      <dgm:prSet phldrT="[Text]" phldr="0"/>
      <dgm:spPr/>
      <dgm:t>
        <a:bodyPr/>
        <a:lstStyle/>
        <a:p>
          <a:pPr rtl="0"/>
          <a:r>
            <a:rPr lang="en-US" dirty="0">
              <a:latin typeface="Calibri Light" panose="020F0302020204030204"/>
            </a:rPr>
            <a:t>Planning</a:t>
          </a:r>
        </a:p>
      </dgm:t>
    </dgm:pt>
    <dgm:pt modelId="{2A56799C-02CB-47CF-A06E-B1E976F51406}" type="parTrans" cxnId="{51183D5B-9F5B-4D60-95CA-183196BC547D}">
      <dgm:prSet/>
      <dgm:spPr/>
      <dgm:t>
        <a:bodyPr/>
        <a:lstStyle/>
        <a:p>
          <a:endParaRPr lang="en-US"/>
        </a:p>
      </dgm:t>
    </dgm:pt>
    <dgm:pt modelId="{9F05A291-5E0B-4566-A9BD-7965DD9FF7D8}" type="sibTrans" cxnId="{51183D5B-9F5B-4D60-95CA-183196BC547D}">
      <dgm:prSet/>
      <dgm:spPr/>
      <dgm:t>
        <a:bodyPr/>
        <a:lstStyle/>
        <a:p>
          <a:endParaRPr lang="en-US"/>
        </a:p>
      </dgm:t>
    </dgm:pt>
    <dgm:pt modelId="{78813805-764F-4826-BBBB-71D1FAA6CC63}">
      <dgm:prSet phldr="0"/>
      <dgm:spPr/>
      <dgm:t>
        <a:bodyPr/>
        <a:lstStyle/>
        <a:p>
          <a:pPr rtl="0"/>
          <a:r>
            <a:rPr lang="en-US" dirty="0">
              <a:latin typeface="Calibri Light" panose="020F0302020204030204"/>
            </a:rPr>
            <a:t>Project Execution</a:t>
          </a:r>
        </a:p>
      </dgm:t>
    </dgm:pt>
    <dgm:pt modelId="{F2CC7742-CE59-4342-B190-6214E3A9EC51}" type="parTrans" cxnId="{20E3D722-375F-468D-95BA-E710EBF31946}">
      <dgm:prSet/>
      <dgm:spPr/>
      <dgm:t>
        <a:bodyPr/>
        <a:lstStyle/>
        <a:p>
          <a:endParaRPr lang="en-US"/>
        </a:p>
      </dgm:t>
    </dgm:pt>
    <dgm:pt modelId="{27E4D346-5E01-4BBE-B4B4-888DDE7E84B6}" type="sibTrans" cxnId="{20E3D722-375F-468D-95BA-E710EBF31946}">
      <dgm:prSet/>
      <dgm:spPr/>
      <dgm:t>
        <a:bodyPr/>
        <a:lstStyle/>
        <a:p>
          <a:endParaRPr lang="en-US"/>
        </a:p>
      </dgm:t>
    </dgm:pt>
    <dgm:pt modelId="{D7C1100A-F8AF-4920-AE65-8456CCD3F032}">
      <dgm:prSet phldr="0"/>
      <dgm:spPr/>
      <dgm:t>
        <a:bodyPr/>
        <a:lstStyle/>
        <a:p>
          <a:pPr rtl="0"/>
          <a:r>
            <a:rPr lang="en-US" dirty="0">
              <a:latin typeface="Calibri Light" panose="020F0302020204030204"/>
            </a:rPr>
            <a:t>Continuation or Project Closure</a:t>
          </a:r>
          <a:endParaRPr lang="en-US" dirty="0"/>
        </a:p>
      </dgm:t>
    </dgm:pt>
    <dgm:pt modelId="{CF3C5B39-CB39-4D76-905E-CA781F47D591}" type="parTrans" cxnId="{904D8923-2CF5-4034-9F7C-B7AC9C3E1581}">
      <dgm:prSet/>
      <dgm:spPr/>
      <dgm:t>
        <a:bodyPr/>
        <a:lstStyle/>
        <a:p>
          <a:endParaRPr lang="en-US"/>
        </a:p>
      </dgm:t>
    </dgm:pt>
    <dgm:pt modelId="{BFDF3ABA-9B4C-41AB-B54C-D290EBFE1755}" type="sibTrans" cxnId="{904D8923-2CF5-4034-9F7C-B7AC9C3E1581}">
      <dgm:prSet/>
      <dgm:spPr/>
      <dgm:t>
        <a:bodyPr/>
        <a:lstStyle/>
        <a:p>
          <a:endParaRPr lang="en-US"/>
        </a:p>
      </dgm:t>
    </dgm:pt>
    <dgm:pt modelId="{BF3CC2B2-F809-4618-BBFA-1C1CA5565C4D}" type="pres">
      <dgm:prSet presAssocID="{AC7F114C-9D6E-4C98-A715-11B6666A1303}" presName="Name0" presStyleCnt="0">
        <dgm:presLayoutVars>
          <dgm:chMax/>
          <dgm:chPref/>
          <dgm:animLvl val="lvl"/>
        </dgm:presLayoutVars>
      </dgm:prSet>
      <dgm:spPr/>
    </dgm:pt>
    <dgm:pt modelId="{2A940E6F-5E2F-4828-A7AA-1A84F110C76C}" type="pres">
      <dgm:prSet presAssocID="{4F15A214-9E48-46A7-BC5E-D35F1A631281}" presName="composite1" presStyleCnt="0"/>
      <dgm:spPr/>
    </dgm:pt>
    <dgm:pt modelId="{BCC395D5-C736-4C6B-AA2A-FE55C82A2A70}" type="pres">
      <dgm:prSet presAssocID="{4F15A214-9E48-46A7-BC5E-D35F1A631281}" presName="parent1" presStyleLbl="alignNode1" presStyleIdx="0" presStyleCnt="4">
        <dgm:presLayoutVars>
          <dgm:chMax val="1"/>
          <dgm:chPref val="1"/>
          <dgm:bulletEnabled val="1"/>
        </dgm:presLayoutVars>
      </dgm:prSet>
      <dgm:spPr/>
    </dgm:pt>
    <dgm:pt modelId="{BA1C3573-E50C-479D-9546-C41507FA5A1F}" type="pres">
      <dgm:prSet presAssocID="{4F15A214-9E48-46A7-BC5E-D35F1A631281}" presName="Childtext1" presStyleLbl="revTx" presStyleIdx="0" presStyleCnt="4">
        <dgm:presLayoutVars>
          <dgm:bulletEnabled val="1"/>
        </dgm:presLayoutVars>
      </dgm:prSet>
      <dgm:spPr/>
    </dgm:pt>
    <dgm:pt modelId="{98F86A7E-749D-4517-BA32-57E95276EA3B}" type="pres">
      <dgm:prSet presAssocID="{4F15A214-9E48-46A7-BC5E-D35F1A631281}" presName="ConnectLine1" presStyleLbl="sibTrans1D1" presStyleIdx="0" presStyleCnt="4"/>
      <dgm:spPr>
        <a:noFill/>
        <a:ln w="6350" cap="flat" cmpd="sng" algn="ctr">
          <a:solidFill>
            <a:schemeClr val="accent5">
              <a:hueOff val="0"/>
              <a:satOff val="0"/>
              <a:lumOff val="0"/>
              <a:alphaOff val="0"/>
            </a:schemeClr>
          </a:solidFill>
          <a:prstDash val="dash"/>
          <a:miter lim="800000"/>
        </a:ln>
        <a:effectLst/>
      </dgm:spPr>
    </dgm:pt>
    <dgm:pt modelId="{98E1DE41-4740-4F9E-93F8-1AEAE47E98CE}" type="pres">
      <dgm:prSet presAssocID="{4F15A214-9E48-46A7-BC5E-D35F1A631281}" presName="ConnectLineEnd1" presStyleLbl="lnNode1" presStyleIdx="0" presStyleCnt="4"/>
      <dgm:spPr/>
    </dgm:pt>
    <dgm:pt modelId="{78D3EDBC-0F8D-45FA-81EC-62287C162E47}" type="pres">
      <dgm:prSet presAssocID="{4F15A214-9E48-46A7-BC5E-D35F1A631281}" presName="EmptyPane1" presStyleCnt="0"/>
      <dgm:spPr/>
    </dgm:pt>
    <dgm:pt modelId="{FC2309AD-6D5C-4B02-97BA-A5F3554EE806}" type="pres">
      <dgm:prSet presAssocID="{3ABF6F0E-6338-457E-8097-6E248E86F39A}" presName="spaceBetweenRectangles1" presStyleCnt="0"/>
      <dgm:spPr/>
    </dgm:pt>
    <dgm:pt modelId="{CFA6E164-E045-4CE3-AC5D-5A04DB1B8E74}" type="pres">
      <dgm:prSet presAssocID="{65CB04A9-5BDE-4B8E-9EAD-B33C3F1F5169}" presName="composite1" presStyleCnt="0"/>
      <dgm:spPr/>
    </dgm:pt>
    <dgm:pt modelId="{856C349E-54A5-400F-A2E6-31EE9F1C5A09}" type="pres">
      <dgm:prSet presAssocID="{65CB04A9-5BDE-4B8E-9EAD-B33C3F1F5169}" presName="parent1" presStyleLbl="alignNode1" presStyleIdx="1" presStyleCnt="4">
        <dgm:presLayoutVars>
          <dgm:chMax val="1"/>
          <dgm:chPref val="1"/>
          <dgm:bulletEnabled val="1"/>
        </dgm:presLayoutVars>
      </dgm:prSet>
      <dgm:spPr/>
    </dgm:pt>
    <dgm:pt modelId="{84DE631C-EEBA-4557-89E7-33A9F9864970}" type="pres">
      <dgm:prSet presAssocID="{65CB04A9-5BDE-4B8E-9EAD-B33C3F1F5169}" presName="Childtext1" presStyleLbl="revTx" presStyleIdx="1" presStyleCnt="4">
        <dgm:presLayoutVars>
          <dgm:bulletEnabled val="1"/>
        </dgm:presLayoutVars>
      </dgm:prSet>
      <dgm:spPr/>
    </dgm:pt>
    <dgm:pt modelId="{C6F151A1-53F2-4825-BC7C-696C602AB98F}" type="pres">
      <dgm:prSet presAssocID="{65CB04A9-5BDE-4B8E-9EAD-B33C3F1F5169}" presName="ConnectLine1" presStyleLbl="sibTrans1D1" presStyleIdx="1" presStyleCnt="4"/>
      <dgm:spPr>
        <a:noFill/>
        <a:ln w="6350" cap="flat" cmpd="sng" algn="ctr">
          <a:solidFill>
            <a:schemeClr val="accent5">
              <a:hueOff val="-2252848"/>
              <a:satOff val="-5806"/>
              <a:lumOff val="-3922"/>
              <a:alphaOff val="0"/>
            </a:schemeClr>
          </a:solidFill>
          <a:prstDash val="dash"/>
          <a:miter lim="800000"/>
        </a:ln>
        <a:effectLst/>
      </dgm:spPr>
    </dgm:pt>
    <dgm:pt modelId="{DDBABEC9-9D6E-4326-9D73-27D455CA8F30}" type="pres">
      <dgm:prSet presAssocID="{65CB04A9-5BDE-4B8E-9EAD-B33C3F1F5169}" presName="ConnectLineEnd1" presStyleLbl="lnNode1" presStyleIdx="1" presStyleCnt="4"/>
      <dgm:spPr/>
    </dgm:pt>
    <dgm:pt modelId="{A8004AC8-12AD-494B-BDC4-EF9DBE6E0522}" type="pres">
      <dgm:prSet presAssocID="{65CB04A9-5BDE-4B8E-9EAD-B33C3F1F5169}" presName="EmptyPane1" presStyleCnt="0"/>
      <dgm:spPr/>
    </dgm:pt>
    <dgm:pt modelId="{877AFAA7-F9F4-447C-93EB-EF695ED09E92}" type="pres">
      <dgm:prSet presAssocID="{9F05A291-5E0B-4566-A9BD-7965DD9FF7D8}" presName="spaceBetweenRectangles1" presStyleCnt="0"/>
      <dgm:spPr/>
    </dgm:pt>
    <dgm:pt modelId="{53892477-F5EC-41D3-A67C-30A43241808E}" type="pres">
      <dgm:prSet presAssocID="{78813805-764F-4826-BBBB-71D1FAA6CC63}" presName="composite1" presStyleCnt="0"/>
      <dgm:spPr/>
    </dgm:pt>
    <dgm:pt modelId="{E0CCB547-3723-41EF-860E-4C9171FC1A7C}" type="pres">
      <dgm:prSet presAssocID="{78813805-764F-4826-BBBB-71D1FAA6CC63}" presName="parent1" presStyleLbl="alignNode1" presStyleIdx="2" presStyleCnt="4">
        <dgm:presLayoutVars>
          <dgm:chMax val="1"/>
          <dgm:chPref val="1"/>
          <dgm:bulletEnabled val="1"/>
        </dgm:presLayoutVars>
      </dgm:prSet>
      <dgm:spPr/>
    </dgm:pt>
    <dgm:pt modelId="{9C771B91-C673-4D0D-A462-C7941DC248A8}" type="pres">
      <dgm:prSet presAssocID="{78813805-764F-4826-BBBB-71D1FAA6CC63}" presName="Childtext1" presStyleLbl="revTx" presStyleIdx="2" presStyleCnt="4">
        <dgm:presLayoutVars>
          <dgm:bulletEnabled val="1"/>
        </dgm:presLayoutVars>
      </dgm:prSet>
      <dgm:spPr/>
    </dgm:pt>
    <dgm:pt modelId="{A9FFF14B-FC14-4BF8-8B7F-728CD4EA6F36}" type="pres">
      <dgm:prSet presAssocID="{78813805-764F-4826-BBBB-71D1FAA6CC63}" presName="ConnectLine1" presStyleLbl="sibTrans1D1" presStyleIdx="2" presStyleCnt="4"/>
      <dgm:spPr>
        <a:noFill/>
        <a:ln w="6350" cap="flat" cmpd="sng" algn="ctr">
          <a:solidFill>
            <a:schemeClr val="accent5">
              <a:hueOff val="-4505695"/>
              <a:satOff val="-11613"/>
              <a:lumOff val="-7843"/>
              <a:alphaOff val="0"/>
            </a:schemeClr>
          </a:solidFill>
          <a:prstDash val="dash"/>
          <a:miter lim="800000"/>
        </a:ln>
        <a:effectLst/>
      </dgm:spPr>
    </dgm:pt>
    <dgm:pt modelId="{08544B5D-A92D-4D92-9937-9714480FA1D8}" type="pres">
      <dgm:prSet presAssocID="{78813805-764F-4826-BBBB-71D1FAA6CC63}" presName="ConnectLineEnd1" presStyleLbl="lnNode1" presStyleIdx="2" presStyleCnt="4"/>
      <dgm:spPr/>
    </dgm:pt>
    <dgm:pt modelId="{5AD962D8-1B3E-45B0-9300-C9D319D1FA56}" type="pres">
      <dgm:prSet presAssocID="{78813805-764F-4826-BBBB-71D1FAA6CC63}" presName="EmptyPane1" presStyleCnt="0"/>
      <dgm:spPr/>
    </dgm:pt>
    <dgm:pt modelId="{CCD9B226-9E0F-4558-952F-0ED4666AAAE7}" type="pres">
      <dgm:prSet presAssocID="{27E4D346-5E01-4BBE-B4B4-888DDE7E84B6}" presName="spaceBetweenRectangles1" presStyleCnt="0"/>
      <dgm:spPr/>
    </dgm:pt>
    <dgm:pt modelId="{17F03E28-133E-4CF5-A749-DE6A50D6CB4C}" type="pres">
      <dgm:prSet presAssocID="{D7C1100A-F8AF-4920-AE65-8456CCD3F032}" presName="composite1" presStyleCnt="0"/>
      <dgm:spPr/>
    </dgm:pt>
    <dgm:pt modelId="{E2F445FD-1576-4FE0-B408-FB6361D4DC7B}" type="pres">
      <dgm:prSet presAssocID="{D7C1100A-F8AF-4920-AE65-8456CCD3F032}" presName="parent1" presStyleLbl="alignNode1" presStyleIdx="3" presStyleCnt="4">
        <dgm:presLayoutVars>
          <dgm:chMax val="1"/>
          <dgm:chPref val="1"/>
          <dgm:bulletEnabled val="1"/>
        </dgm:presLayoutVars>
      </dgm:prSet>
      <dgm:spPr/>
    </dgm:pt>
    <dgm:pt modelId="{A2AC59FB-95FC-4495-93D0-DA4897F9E008}" type="pres">
      <dgm:prSet presAssocID="{D7C1100A-F8AF-4920-AE65-8456CCD3F032}" presName="Childtext1" presStyleLbl="revTx" presStyleIdx="3" presStyleCnt="4">
        <dgm:presLayoutVars>
          <dgm:bulletEnabled val="1"/>
        </dgm:presLayoutVars>
      </dgm:prSet>
      <dgm:spPr/>
    </dgm:pt>
    <dgm:pt modelId="{4B4BF088-D609-429F-B1EC-F1F7590BE0FB}" type="pres">
      <dgm:prSet presAssocID="{D7C1100A-F8AF-4920-AE65-8456CCD3F032}" presName="ConnectLine1" presStyleLbl="sibTrans1D1" presStyleIdx="3" presStyleCnt="4"/>
      <dgm:spPr>
        <a:noFill/>
        <a:ln w="6350" cap="flat" cmpd="sng" algn="ctr">
          <a:solidFill>
            <a:schemeClr val="accent5">
              <a:hueOff val="-6758543"/>
              <a:satOff val="-17419"/>
              <a:lumOff val="-11765"/>
              <a:alphaOff val="0"/>
            </a:schemeClr>
          </a:solidFill>
          <a:prstDash val="dash"/>
          <a:miter lim="800000"/>
        </a:ln>
        <a:effectLst/>
      </dgm:spPr>
    </dgm:pt>
    <dgm:pt modelId="{2B890B06-4260-4416-9E23-9745BAEA80CC}" type="pres">
      <dgm:prSet presAssocID="{D7C1100A-F8AF-4920-AE65-8456CCD3F032}" presName="ConnectLineEnd1" presStyleLbl="lnNode1" presStyleIdx="3" presStyleCnt="4"/>
      <dgm:spPr/>
    </dgm:pt>
    <dgm:pt modelId="{F36E2197-532D-455D-9270-BC0235ECDC70}" type="pres">
      <dgm:prSet presAssocID="{D7C1100A-F8AF-4920-AE65-8456CCD3F032}" presName="EmptyPane1" presStyleCnt="0"/>
      <dgm:spPr/>
    </dgm:pt>
  </dgm:ptLst>
  <dgm:cxnLst>
    <dgm:cxn modelId="{A8068D02-32B1-4397-AAA4-5F83901BCA0B}" srcId="{AC7F114C-9D6E-4C98-A715-11B6666A1303}" destId="{4F15A214-9E48-46A7-BC5E-D35F1A631281}" srcOrd="0" destOrd="0" parTransId="{D8B76C3F-14DC-4E17-B5F9-46167708792B}" sibTransId="{3ABF6F0E-6338-457E-8097-6E248E86F39A}"/>
    <dgm:cxn modelId="{BC8D100F-C4C6-4C83-BC18-C03F54EFF880}" type="presOf" srcId="{AC7F114C-9D6E-4C98-A715-11B6666A1303}" destId="{BF3CC2B2-F809-4618-BBFA-1C1CA5565C4D}" srcOrd="0" destOrd="0" presId="urn:microsoft.com/office/officeart/2016/7/layout/RoundedRectangleTimeline"/>
    <dgm:cxn modelId="{20E3D722-375F-468D-95BA-E710EBF31946}" srcId="{AC7F114C-9D6E-4C98-A715-11B6666A1303}" destId="{78813805-764F-4826-BBBB-71D1FAA6CC63}" srcOrd="2" destOrd="0" parTransId="{F2CC7742-CE59-4342-B190-6214E3A9EC51}" sibTransId="{27E4D346-5E01-4BBE-B4B4-888DDE7E84B6}"/>
    <dgm:cxn modelId="{904D8923-2CF5-4034-9F7C-B7AC9C3E1581}" srcId="{AC7F114C-9D6E-4C98-A715-11B6666A1303}" destId="{D7C1100A-F8AF-4920-AE65-8456CCD3F032}" srcOrd="3" destOrd="0" parTransId="{CF3C5B39-CB39-4D76-905E-CA781F47D591}" sibTransId="{BFDF3ABA-9B4C-41AB-B54C-D290EBFE1755}"/>
    <dgm:cxn modelId="{51183D5B-9F5B-4D60-95CA-183196BC547D}" srcId="{AC7F114C-9D6E-4C98-A715-11B6666A1303}" destId="{65CB04A9-5BDE-4B8E-9EAD-B33C3F1F5169}" srcOrd="1" destOrd="0" parTransId="{2A56799C-02CB-47CF-A06E-B1E976F51406}" sibTransId="{9F05A291-5E0B-4566-A9BD-7965DD9FF7D8}"/>
    <dgm:cxn modelId="{BA06876B-2D80-458F-84D3-40BD849C9CAE}" type="presOf" srcId="{78813805-764F-4826-BBBB-71D1FAA6CC63}" destId="{E0CCB547-3723-41EF-860E-4C9171FC1A7C}" srcOrd="0" destOrd="0" presId="urn:microsoft.com/office/officeart/2016/7/layout/RoundedRectangleTimeline"/>
    <dgm:cxn modelId="{47B6297B-D8BD-4514-999E-A1F4968ED9F9}" type="presOf" srcId="{65CB04A9-5BDE-4B8E-9EAD-B33C3F1F5169}" destId="{856C349E-54A5-400F-A2E6-31EE9F1C5A09}" srcOrd="0" destOrd="0" presId="urn:microsoft.com/office/officeart/2016/7/layout/RoundedRectangleTimeline"/>
    <dgm:cxn modelId="{075A0AC8-973A-4754-96CC-9BD84C71217F}" type="presOf" srcId="{D7C1100A-F8AF-4920-AE65-8456CCD3F032}" destId="{E2F445FD-1576-4FE0-B408-FB6361D4DC7B}" srcOrd="0" destOrd="0" presId="urn:microsoft.com/office/officeart/2016/7/layout/RoundedRectangleTimeline"/>
    <dgm:cxn modelId="{97062DC9-F6C2-4306-9E6C-6FBE3F7D7F15}" type="presOf" srcId="{4F15A214-9E48-46A7-BC5E-D35F1A631281}" destId="{BCC395D5-C736-4C6B-AA2A-FE55C82A2A70}" srcOrd="0" destOrd="0" presId="urn:microsoft.com/office/officeart/2016/7/layout/RoundedRectangleTimeline"/>
    <dgm:cxn modelId="{1659053D-14D2-4902-9136-70E8E95385CE}" type="presParOf" srcId="{BF3CC2B2-F809-4618-BBFA-1C1CA5565C4D}" destId="{2A940E6F-5E2F-4828-A7AA-1A84F110C76C}" srcOrd="0" destOrd="0" presId="urn:microsoft.com/office/officeart/2016/7/layout/RoundedRectangleTimeline"/>
    <dgm:cxn modelId="{F7F7CE8B-60D4-4BD7-B29D-413F4C1D0714}" type="presParOf" srcId="{2A940E6F-5E2F-4828-A7AA-1A84F110C76C}" destId="{BCC395D5-C736-4C6B-AA2A-FE55C82A2A70}" srcOrd="0" destOrd="0" presId="urn:microsoft.com/office/officeart/2016/7/layout/RoundedRectangleTimeline"/>
    <dgm:cxn modelId="{71E82AD3-5126-46DA-947D-EDE65CED3214}" type="presParOf" srcId="{2A940E6F-5E2F-4828-A7AA-1A84F110C76C}" destId="{BA1C3573-E50C-479D-9546-C41507FA5A1F}" srcOrd="1" destOrd="0" presId="urn:microsoft.com/office/officeart/2016/7/layout/RoundedRectangleTimeline"/>
    <dgm:cxn modelId="{0F91DC05-26B9-49C0-9E2A-151D04163144}" type="presParOf" srcId="{2A940E6F-5E2F-4828-A7AA-1A84F110C76C}" destId="{98F86A7E-749D-4517-BA32-57E95276EA3B}" srcOrd="2" destOrd="0" presId="urn:microsoft.com/office/officeart/2016/7/layout/RoundedRectangleTimeline"/>
    <dgm:cxn modelId="{1BF78315-03E5-49D5-9C1B-5FA3B20B191D}" type="presParOf" srcId="{2A940E6F-5E2F-4828-A7AA-1A84F110C76C}" destId="{98E1DE41-4740-4F9E-93F8-1AEAE47E98CE}" srcOrd="3" destOrd="0" presId="urn:microsoft.com/office/officeart/2016/7/layout/RoundedRectangleTimeline"/>
    <dgm:cxn modelId="{07DDFFE6-C959-4CC7-A342-4342869BE995}" type="presParOf" srcId="{2A940E6F-5E2F-4828-A7AA-1A84F110C76C}" destId="{78D3EDBC-0F8D-45FA-81EC-62287C162E47}" srcOrd="4" destOrd="0" presId="urn:microsoft.com/office/officeart/2016/7/layout/RoundedRectangleTimeline"/>
    <dgm:cxn modelId="{A1F9A0AA-1165-4A09-8B3E-124EA0094B74}" type="presParOf" srcId="{BF3CC2B2-F809-4618-BBFA-1C1CA5565C4D}" destId="{FC2309AD-6D5C-4B02-97BA-A5F3554EE806}" srcOrd="1" destOrd="0" presId="urn:microsoft.com/office/officeart/2016/7/layout/RoundedRectangleTimeline"/>
    <dgm:cxn modelId="{00D430EC-53DD-4041-814D-08EF963A8A50}" type="presParOf" srcId="{BF3CC2B2-F809-4618-BBFA-1C1CA5565C4D}" destId="{CFA6E164-E045-4CE3-AC5D-5A04DB1B8E74}" srcOrd="2" destOrd="0" presId="urn:microsoft.com/office/officeart/2016/7/layout/RoundedRectangleTimeline"/>
    <dgm:cxn modelId="{6C960597-098A-4A32-9742-4E0595D5E18C}" type="presParOf" srcId="{CFA6E164-E045-4CE3-AC5D-5A04DB1B8E74}" destId="{856C349E-54A5-400F-A2E6-31EE9F1C5A09}" srcOrd="0" destOrd="0" presId="urn:microsoft.com/office/officeart/2016/7/layout/RoundedRectangleTimeline"/>
    <dgm:cxn modelId="{F6CB8A16-B5C2-42BB-8162-714B080C9B8D}" type="presParOf" srcId="{CFA6E164-E045-4CE3-AC5D-5A04DB1B8E74}" destId="{84DE631C-EEBA-4557-89E7-33A9F9864970}" srcOrd="1" destOrd="0" presId="urn:microsoft.com/office/officeart/2016/7/layout/RoundedRectangleTimeline"/>
    <dgm:cxn modelId="{AA95E367-C1B6-4E79-A1C7-EE0BF5C01228}" type="presParOf" srcId="{CFA6E164-E045-4CE3-AC5D-5A04DB1B8E74}" destId="{C6F151A1-53F2-4825-BC7C-696C602AB98F}" srcOrd="2" destOrd="0" presId="urn:microsoft.com/office/officeart/2016/7/layout/RoundedRectangleTimeline"/>
    <dgm:cxn modelId="{A895C0D3-0529-4913-A9EF-D9A74F40AD0F}" type="presParOf" srcId="{CFA6E164-E045-4CE3-AC5D-5A04DB1B8E74}" destId="{DDBABEC9-9D6E-4326-9D73-27D455CA8F30}" srcOrd="3" destOrd="0" presId="urn:microsoft.com/office/officeart/2016/7/layout/RoundedRectangleTimeline"/>
    <dgm:cxn modelId="{DE15FFA0-38CE-46BF-840C-5CEEAA1C9912}" type="presParOf" srcId="{CFA6E164-E045-4CE3-AC5D-5A04DB1B8E74}" destId="{A8004AC8-12AD-494B-BDC4-EF9DBE6E0522}" srcOrd="4" destOrd="0" presId="urn:microsoft.com/office/officeart/2016/7/layout/RoundedRectangleTimeline"/>
    <dgm:cxn modelId="{E183ACB8-5EC1-489F-A650-D4684E663865}" type="presParOf" srcId="{BF3CC2B2-F809-4618-BBFA-1C1CA5565C4D}" destId="{877AFAA7-F9F4-447C-93EB-EF695ED09E92}" srcOrd="3" destOrd="0" presId="urn:microsoft.com/office/officeart/2016/7/layout/RoundedRectangleTimeline"/>
    <dgm:cxn modelId="{C5027E97-691C-487A-887A-33E66DFBB1DE}" type="presParOf" srcId="{BF3CC2B2-F809-4618-BBFA-1C1CA5565C4D}" destId="{53892477-F5EC-41D3-A67C-30A43241808E}" srcOrd="4" destOrd="0" presId="urn:microsoft.com/office/officeart/2016/7/layout/RoundedRectangleTimeline"/>
    <dgm:cxn modelId="{676C3E10-AC95-448C-8B3A-4073D73801E9}" type="presParOf" srcId="{53892477-F5EC-41D3-A67C-30A43241808E}" destId="{E0CCB547-3723-41EF-860E-4C9171FC1A7C}" srcOrd="0" destOrd="0" presId="urn:microsoft.com/office/officeart/2016/7/layout/RoundedRectangleTimeline"/>
    <dgm:cxn modelId="{A9BC6C71-4152-486D-B8F2-1971F2B1AB05}" type="presParOf" srcId="{53892477-F5EC-41D3-A67C-30A43241808E}" destId="{9C771B91-C673-4D0D-A462-C7941DC248A8}" srcOrd="1" destOrd="0" presId="urn:microsoft.com/office/officeart/2016/7/layout/RoundedRectangleTimeline"/>
    <dgm:cxn modelId="{1BF00202-3527-42B4-8C8A-C7F07CE408AA}" type="presParOf" srcId="{53892477-F5EC-41D3-A67C-30A43241808E}" destId="{A9FFF14B-FC14-4BF8-8B7F-728CD4EA6F36}" srcOrd="2" destOrd="0" presId="urn:microsoft.com/office/officeart/2016/7/layout/RoundedRectangleTimeline"/>
    <dgm:cxn modelId="{48F10B14-6C9E-4850-897C-2727C3F1B39A}" type="presParOf" srcId="{53892477-F5EC-41D3-A67C-30A43241808E}" destId="{08544B5D-A92D-4D92-9937-9714480FA1D8}" srcOrd="3" destOrd="0" presId="urn:microsoft.com/office/officeart/2016/7/layout/RoundedRectangleTimeline"/>
    <dgm:cxn modelId="{2BB1DC9E-DE12-4B02-9CFF-0122A8C91641}" type="presParOf" srcId="{53892477-F5EC-41D3-A67C-30A43241808E}" destId="{5AD962D8-1B3E-45B0-9300-C9D319D1FA56}" srcOrd="4" destOrd="0" presId="urn:microsoft.com/office/officeart/2016/7/layout/RoundedRectangleTimeline"/>
    <dgm:cxn modelId="{737FAF65-7050-4CED-B60A-8976E47CF236}" type="presParOf" srcId="{BF3CC2B2-F809-4618-BBFA-1C1CA5565C4D}" destId="{CCD9B226-9E0F-4558-952F-0ED4666AAAE7}" srcOrd="5" destOrd="0" presId="urn:microsoft.com/office/officeart/2016/7/layout/RoundedRectangleTimeline"/>
    <dgm:cxn modelId="{B6037FCF-C025-4F83-8604-E183112900AF}" type="presParOf" srcId="{BF3CC2B2-F809-4618-BBFA-1C1CA5565C4D}" destId="{17F03E28-133E-4CF5-A749-DE6A50D6CB4C}" srcOrd="6" destOrd="0" presId="urn:microsoft.com/office/officeart/2016/7/layout/RoundedRectangleTimeline"/>
    <dgm:cxn modelId="{06B05944-BE2B-4092-8124-41404FD7F307}" type="presParOf" srcId="{17F03E28-133E-4CF5-A749-DE6A50D6CB4C}" destId="{E2F445FD-1576-4FE0-B408-FB6361D4DC7B}" srcOrd="0" destOrd="0" presId="urn:microsoft.com/office/officeart/2016/7/layout/RoundedRectangleTimeline"/>
    <dgm:cxn modelId="{541284C0-27E6-4CE5-B283-401CD78D0BD2}" type="presParOf" srcId="{17F03E28-133E-4CF5-A749-DE6A50D6CB4C}" destId="{A2AC59FB-95FC-4495-93D0-DA4897F9E008}" srcOrd="1" destOrd="0" presId="urn:microsoft.com/office/officeart/2016/7/layout/RoundedRectangleTimeline"/>
    <dgm:cxn modelId="{D8858C41-3C91-4F8D-B4DA-1A4EA569EC1C}" type="presParOf" srcId="{17F03E28-133E-4CF5-A749-DE6A50D6CB4C}" destId="{4B4BF088-D609-429F-B1EC-F1F7590BE0FB}" srcOrd="2" destOrd="0" presId="urn:microsoft.com/office/officeart/2016/7/layout/RoundedRectangleTimeline"/>
    <dgm:cxn modelId="{41880964-246B-4706-9CEE-5BC335D18F83}" type="presParOf" srcId="{17F03E28-133E-4CF5-A749-DE6A50D6CB4C}" destId="{2B890B06-4260-4416-9E23-9745BAEA80CC}" srcOrd="3" destOrd="0" presId="urn:microsoft.com/office/officeart/2016/7/layout/RoundedRectangleTimeline"/>
    <dgm:cxn modelId="{2B93D3AD-0BB3-4CB7-B342-79612BD6E927}" type="presParOf" srcId="{17F03E28-133E-4CF5-A749-DE6A50D6CB4C}" destId="{F36E2197-532D-455D-9270-BC0235ECDC70}"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395D5-C736-4C6B-AA2A-FE55C82A2A70}">
      <dsp:nvSpPr>
        <dsp:cNvPr id="0" name=""/>
        <dsp:cNvSpPr/>
      </dsp:nvSpPr>
      <dsp:spPr>
        <a:xfrm rot="16200000">
          <a:off x="1746087" y="3052155"/>
          <a:ext cx="871843" cy="2614119"/>
        </a:xfrm>
        <a:prstGeom prst="round2Same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rtl="0">
            <a:lnSpc>
              <a:spcPct val="90000"/>
            </a:lnSpc>
            <a:spcBef>
              <a:spcPct val="0"/>
            </a:spcBef>
            <a:spcAft>
              <a:spcPct val="35000"/>
            </a:spcAft>
            <a:buNone/>
          </a:pPr>
          <a:r>
            <a:rPr lang="en-US" sz="1800" kern="1200" dirty="0"/>
            <a:t>Initiation</a:t>
          </a:r>
        </a:p>
      </dsp:txBody>
      <dsp:txXfrm rot="5400000">
        <a:off x="917509" y="3965853"/>
        <a:ext cx="2571559" cy="786723"/>
      </dsp:txXfrm>
    </dsp:sp>
    <dsp:sp modelId="{BA1C3573-E50C-479D-9546-C41507FA5A1F}">
      <dsp:nvSpPr>
        <dsp:cNvPr id="0" name=""/>
        <dsp:cNvSpPr/>
      </dsp:nvSpPr>
      <dsp:spPr>
        <a:xfrm>
          <a:off x="3576" y="0"/>
          <a:ext cx="4356866" cy="3051450"/>
        </a:xfrm>
        <a:prstGeom prst="rect">
          <a:avLst/>
        </a:prstGeom>
        <a:noFill/>
        <a:ln>
          <a:noFill/>
        </a:ln>
        <a:effectLst/>
      </dsp:spPr>
      <dsp:style>
        <a:lnRef idx="0">
          <a:scrgbClr r="0" g="0" b="0"/>
        </a:lnRef>
        <a:fillRef idx="0">
          <a:scrgbClr r="0" g="0" b="0"/>
        </a:fillRef>
        <a:effectRef idx="0">
          <a:scrgbClr r="0" g="0" b="0"/>
        </a:effectRef>
        <a:fontRef idx="minor"/>
      </dsp:style>
    </dsp:sp>
    <dsp:sp modelId="{98F86A7E-749D-4517-BA32-57E95276EA3B}">
      <dsp:nvSpPr>
        <dsp:cNvPr id="0" name=""/>
        <dsp:cNvSpPr/>
      </dsp:nvSpPr>
      <dsp:spPr>
        <a:xfrm>
          <a:off x="2182009" y="3225819"/>
          <a:ext cx="0" cy="697474"/>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8E1DE41-4740-4F9E-93F8-1AEAE47E98CE}">
      <dsp:nvSpPr>
        <dsp:cNvPr id="0" name=""/>
        <dsp:cNvSpPr/>
      </dsp:nvSpPr>
      <dsp:spPr>
        <a:xfrm>
          <a:off x="2094824" y="3051450"/>
          <a:ext cx="174368" cy="17436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6C349E-54A5-400F-A2E6-31EE9F1C5A09}">
      <dsp:nvSpPr>
        <dsp:cNvPr id="0" name=""/>
        <dsp:cNvSpPr/>
      </dsp:nvSpPr>
      <dsp:spPr>
        <a:xfrm>
          <a:off x="3489068" y="3923293"/>
          <a:ext cx="2614119" cy="871843"/>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Planning</a:t>
          </a:r>
        </a:p>
      </dsp:txBody>
      <dsp:txXfrm>
        <a:off x="3489068" y="3923293"/>
        <a:ext cx="2614119" cy="871843"/>
      </dsp:txXfrm>
    </dsp:sp>
    <dsp:sp modelId="{84DE631C-EEBA-4557-89E7-33A9F9864970}">
      <dsp:nvSpPr>
        <dsp:cNvPr id="0" name=""/>
        <dsp:cNvSpPr/>
      </dsp:nvSpPr>
      <dsp:spPr>
        <a:xfrm>
          <a:off x="2617695" y="5666979"/>
          <a:ext cx="4356866" cy="3051450"/>
        </a:xfrm>
        <a:prstGeom prst="rect">
          <a:avLst/>
        </a:prstGeom>
        <a:noFill/>
        <a:ln>
          <a:noFill/>
        </a:ln>
        <a:effectLst/>
      </dsp:spPr>
      <dsp:style>
        <a:lnRef idx="0">
          <a:scrgbClr r="0" g="0" b="0"/>
        </a:lnRef>
        <a:fillRef idx="0">
          <a:scrgbClr r="0" g="0" b="0"/>
        </a:fillRef>
        <a:effectRef idx="0">
          <a:scrgbClr r="0" g="0" b="0"/>
        </a:effectRef>
        <a:fontRef idx="minor"/>
      </dsp:style>
    </dsp:sp>
    <dsp:sp modelId="{C6F151A1-53F2-4825-BC7C-696C602AB98F}">
      <dsp:nvSpPr>
        <dsp:cNvPr id="0" name=""/>
        <dsp:cNvSpPr/>
      </dsp:nvSpPr>
      <dsp:spPr>
        <a:xfrm>
          <a:off x="4796128" y="4795136"/>
          <a:ext cx="0" cy="697474"/>
        </a:xfrm>
        <a:prstGeom prst="line">
          <a:avLst/>
        </a:prstGeom>
        <a:noFill/>
        <a:ln w="6350" cap="flat" cmpd="sng" algn="ctr">
          <a:solidFill>
            <a:schemeClr val="accent5">
              <a:hueOff val="-2252848"/>
              <a:satOff val="-5806"/>
              <a:lumOff val="-3922"/>
              <a:alphaOff val="0"/>
            </a:schemeClr>
          </a:solidFill>
          <a:prstDash val="dash"/>
          <a:miter lim="800000"/>
        </a:ln>
        <a:effectLst/>
      </dsp:spPr>
      <dsp:style>
        <a:lnRef idx="1">
          <a:scrgbClr r="0" g="0" b="0"/>
        </a:lnRef>
        <a:fillRef idx="0">
          <a:scrgbClr r="0" g="0" b="0"/>
        </a:fillRef>
        <a:effectRef idx="0">
          <a:scrgbClr r="0" g="0" b="0"/>
        </a:effectRef>
        <a:fontRef idx="minor"/>
      </dsp:style>
    </dsp:sp>
    <dsp:sp modelId="{DDBABEC9-9D6E-4326-9D73-27D455CA8F30}">
      <dsp:nvSpPr>
        <dsp:cNvPr id="0" name=""/>
        <dsp:cNvSpPr/>
      </dsp:nvSpPr>
      <dsp:spPr>
        <a:xfrm>
          <a:off x="4708944" y="5492610"/>
          <a:ext cx="174368" cy="174368"/>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CCB547-3723-41EF-860E-4C9171FC1A7C}">
      <dsp:nvSpPr>
        <dsp:cNvPr id="0" name=""/>
        <dsp:cNvSpPr/>
      </dsp:nvSpPr>
      <dsp:spPr>
        <a:xfrm>
          <a:off x="6103188" y="3923293"/>
          <a:ext cx="2614119" cy="871843"/>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Project Execution</a:t>
          </a:r>
        </a:p>
      </dsp:txBody>
      <dsp:txXfrm>
        <a:off x="6103188" y="3923293"/>
        <a:ext cx="2614119" cy="871843"/>
      </dsp:txXfrm>
    </dsp:sp>
    <dsp:sp modelId="{9C771B91-C673-4D0D-A462-C7941DC248A8}">
      <dsp:nvSpPr>
        <dsp:cNvPr id="0" name=""/>
        <dsp:cNvSpPr/>
      </dsp:nvSpPr>
      <dsp:spPr>
        <a:xfrm>
          <a:off x="5231815" y="0"/>
          <a:ext cx="4356866" cy="3051450"/>
        </a:xfrm>
        <a:prstGeom prst="rect">
          <a:avLst/>
        </a:prstGeom>
        <a:noFill/>
        <a:ln>
          <a:noFill/>
        </a:ln>
        <a:effectLst/>
      </dsp:spPr>
      <dsp:style>
        <a:lnRef idx="0">
          <a:scrgbClr r="0" g="0" b="0"/>
        </a:lnRef>
        <a:fillRef idx="0">
          <a:scrgbClr r="0" g="0" b="0"/>
        </a:fillRef>
        <a:effectRef idx="0">
          <a:scrgbClr r="0" g="0" b="0"/>
        </a:effectRef>
        <a:fontRef idx="minor"/>
      </dsp:style>
    </dsp:sp>
    <dsp:sp modelId="{A9FFF14B-FC14-4BF8-8B7F-728CD4EA6F36}">
      <dsp:nvSpPr>
        <dsp:cNvPr id="0" name=""/>
        <dsp:cNvSpPr/>
      </dsp:nvSpPr>
      <dsp:spPr>
        <a:xfrm>
          <a:off x="7410248" y="3225819"/>
          <a:ext cx="0" cy="697474"/>
        </a:xfrm>
        <a:prstGeom prst="line">
          <a:avLst/>
        </a:prstGeom>
        <a:noFill/>
        <a:ln w="6350" cap="flat" cmpd="sng" algn="ctr">
          <a:solidFill>
            <a:schemeClr val="accent5">
              <a:hueOff val="-4505695"/>
              <a:satOff val="-11613"/>
              <a:lumOff val="-7843"/>
              <a:alphaOff val="0"/>
            </a:schemeClr>
          </a:solidFill>
          <a:prstDash val="dash"/>
          <a:miter lim="800000"/>
        </a:ln>
        <a:effectLst/>
      </dsp:spPr>
      <dsp:style>
        <a:lnRef idx="1">
          <a:scrgbClr r="0" g="0" b="0"/>
        </a:lnRef>
        <a:fillRef idx="0">
          <a:scrgbClr r="0" g="0" b="0"/>
        </a:fillRef>
        <a:effectRef idx="0">
          <a:scrgbClr r="0" g="0" b="0"/>
        </a:effectRef>
        <a:fontRef idx="minor"/>
      </dsp:style>
    </dsp:sp>
    <dsp:sp modelId="{08544B5D-A92D-4D92-9937-9714480FA1D8}">
      <dsp:nvSpPr>
        <dsp:cNvPr id="0" name=""/>
        <dsp:cNvSpPr/>
      </dsp:nvSpPr>
      <dsp:spPr>
        <a:xfrm>
          <a:off x="7323064" y="3051450"/>
          <a:ext cx="174368" cy="174368"/>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445FD-1576-4FE0-B408-FB6361D4DC7B}">
      <dsp:nvSpPr>
        <dsp:cNvPr id="0" name=""/>
        <dsp:cNvSpPr/>
      </dsp:nvSpPr>
      <dsp:spPr>
        <a:xfrm rot="5400000">
          <a:off x="9588446" y="3052155"/>
          <a:ext cx="871843" cy="2614119"/>
        </a:xfrm>
        <a:prstGeom prst="round2Same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Continuation or Project Closure</a:t>
          </a:r>
          <a:endParaRPr lang="en-US" sz="1800" kern="1200" dirty="0"/>
        </a:p>
      </dsp:txBody>
      <dsp:txXfrm rot="-5400000">
        <a:off x="8717308" y="3965853"/>
        <a:ext cx="2571559" cy="786723"/>
      </dsp:txXfrm>
    </dsp:sp>
    <dsp:sp modelId="{A2AC59FB-95FC-4495-93D0-DA4897F9E008}">
      <dsp:nvSpPr>
        <dsp:cNvPr id="0" name=""/>
        <dsp:cNvSpPr/>
      </dsp:nvSpPr>
      <dsp:spPr>
        <a:xfrm>
          <a:off x="7845934" y="5666979"/>
          <a:ext cx="4356866" cy="3051450"/>
        </a:xfrm>
        <a:prstGeom prst="rect">
          <a:avLst/>
        </a:prstGeom>
        <a:noFill/>
        <a:ln>
          <a:noFill/>
        </a:ln>
        <a:effectLst/>
      </dsp:spPr>
      <dsp:style>
        <a:lnRef idx="0">
          <a:scrgbClr r="0" g="0" b="0"/>
        </a:lnRef>
        <a:fillRef idx="0">
          <a:scrgbClr r="0" g="0" b="0"/>
        </a:fillRef>
        <a:effectRef idx="0">
          <a:scrgbClr r="0" g="0" b="0"/>
        </a:effectRef>
        <a:fontRef idx="minor"/>
      </dsp:style>
    </dsp:sp>
    <dsp:sp modelId="{4B4BF088-D609-429F-B1EC-F1F7590BE0FB}">
      <dsp:nvSpPr>
        <dsp:cNvPr id="0" name=""/>
        <dsp:cNvSpPr/>
      </dsp:nvSpPr>
      <dsp:spPr>
        <a:xfrm>
          <a:off x="10024367" y="4795136"/>
          <a:ext cx="0" cy="697474"/>
        </a:xfrm>
        <a:prstGeom prst="line">
          <a:avLst/>
        </a:prstGeom>
        <a:noFill/>
        <a:ln w="6350" cap="flat" cmpd="sng" algn="ctr">
          <a:solidFill>
            <a:schemeClr val="accent5">
              <a:hueOff val="-6758543"/>
              <a:satOff val="-17419"/>
              <a:lumOff val="-1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2B890B06-4260-4416-9E23-9745BAEA80CC}">
      <dsp:nvSpPr>
        <dsp:cNvPr id="0" name=""/>
        <dsp:cNvSpPr/>
      </dsp:nvSpPr>
      <dsp:spPr>
        <a:xfrm>
          <a:off x="9937183" y="5492610"/>
          <a:ext cx="174368" cy="174368"/>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395D5-C736-4C6B-AA2A-FE55C82A2A70}">
      <dsp:nvSpPr>
        <dsp:cNvPr id="0" name=""/>
        <dsp:cNvSpPr/>
      </dsp:nvSpPr>
      <dsp:spPr>
        <a:xfrm rot="16200000">
          <a:off x="1746087" y="3052155"/>
          <a:ext cx="871843" cy="2614119"/>
        </a:xfrm>
        <a:prstGeom prst="round2Same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rtl="0">
            <a:lnSpc>
              <a:spcPct val="90000"/>
            </a:lnSpc>
            <a:spcBef>
              <a:spcPct val="0"/>
            </a:spcBef>
            <a:spcAft>
              <a:spcPct val="35000"/>
            </a:spcAft>
            <a:buNone/>
          </a:pPr>
          <a:r>
            <a:rPr lang="en-US" sz="1800" kern="1200" dirty="0"/>
            <a:t>Initiation</a:t>
          </a:r>
        </a:p>
      </dsp:txBody>
      <dsp:txXfrm rot="5400000">
        <a:off x="917509" y="3965853"/>
        <a:ext cx="2571559" cy="786723"/>
      </dsp:txXfrm>
    </dsp:sp>
    <dsp:sp modelId="{BA1C3573-E50C-479D-9546-C41507FA5A1F}">
      <dsp:nvSpPr>
        <dsp:cNvPr id="0" name=""/>
        <dsp:cNvSpPr/>
      </dsp:nvSpPr>
      <dsp:spPr>
        <a:xfrm>
          <a:off x="3576" y="0"/>
          <a:ext cx="4356866" cy="3051450"/>
        </a:xfrm>
        <a:prstGeom prst="rect">
          <a:avLst/>
        </a:prstGeom>
        <a:noFill/>
        <a:ln>
          <a:noFill/>
        </a:ln>
        <a:effectLst/>
      </dsp:spPr>
      <dsp:style>
        <a:lnRef idx="0">
          <a:scrgbClr r="0" g="0" b="0"/>
        </a:lnRef>
        <a:fillRef idx="0">
          <a:scrgbClr r="0" g="0" b="0"/>
        </a:fillRef>
        <a:effectRef idx="0">
          <a:scrgbClr r="0" g="0" b="0"/>
        </a:effectRef>
        <a:fontRef idx="minor"/>
      </dsp:style>
    </dsp:sp>
    <dsp:sp modelId="{98F86A7E-749D-4517-BA32-57E95276EA3B}">
      <dsp:nvSpPr>
        <dsp:cNvPr id="0" name=""/>
        <dsp:cNvSpPr/>
      </dsp:nvSpPr>
      <dsp:spPr>
        <a:xfrm>
          <a:off x="2182009" y="3225819"/>
          <a:ext cx="0" cy="697474"/>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8E1DE41-4740-4F9E-93F8-1AEAE47E98CE}">
      <dsp:nvSpPr>
        <dsp:cNvPr id="0" name=""/>
        <dsp:cNvSpPr/>
      </dsp:nvSpPr>
      <dsp:spPr>
        <a:xfrm>
          <a:off x="2094824" y="3051450"/>
          <a:ext cx="174368" cy="17436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6C349E-54A5-400F-A2E6-31EE9F1C5A09}">
      <dsp:nvSpPr>
        <dsp:cNvPr id="0" name=""/>
        <dsp:cNvSpPr/>
      </dsp:nvSpPr>
      <dsp:spPr>
        <a:xfrm>
          <a:off x="3489068" y="3923293"/>
          <a:ext cx="2614119" cy="871843"/>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Planning</a:t>
          </a:r>
        </a:p>
      </dsp:txBody>
      <dsp:txXfrm>
        <a:off x="3489068" y="3923293"/>
        <a:ext cx="2614119" cy="871843"/>
      </dsp:txXfrm>
    </dsp:sp>
    <dsp:sp modelId="{84DE631C-EEBA-4557-89E7-33A9F9864970}">
      <dsp:nvSpPr>
        <dsp:cNvPr id="0" name=""/>
        <dsp:cNvSpPr/>
      </dsp:nvSpPr>
      <dsp:spPr>
        <a:xfrm>
          <a:off x="2617695" y="5666979"/>
          <a:ext cx="4356866" cy="3051450"/>
        </a:xfrm>
        <a:prstGeom prst="rect">
          <a:avLst/>
        </a:prstGeom>
        <a:noFill/>
        <a:ln>
          <a:noFill/>
        </a:ln>
        <a:effectLst/>
      </dsp:spPr>
      <dsp:style>
        <a:lnRef idx="0">
          <a:scrgbClr r="0" g="0" b="0"/>
        </a:lnRef>
        <a:fillRef idx="0">
          <a:scrgbClr r="0" g="0" b="0"/>
        </a:fillRef>
        <a:effectRef idx="0">
          <a:scrgbClr r="0" g="0" b="0"/>
        </a:effectRef>
        <a:fontRef idx="minor"/>
      </dsp:style>
    </dsp:sp>
    <dsp:sp modelId="{C6F151A1-53F2-4825-BC7C-696C602AB98F}">
      <dsp:nvSpPr>
        <dsp:cNvPr id="0" name=""/>
        <dsp:cNvSpPr/>
      </dsp:nvSpPr>
      <dsp:spPr>
        <a:xfrm>
          <a:off x="4796128" y="4795136"/>
          <a:ext cx="0" cy="697474"/>
        </a:xfrm>
        <a:prstGeom prst="line">
          <a:avLst/>
        </a:prstGeom>
        <a:noFill/>
        <a:ln w="6350" cap="flat" cmpd="sng" algn="ctr">
          <a:solidFill>
            <a:schemeClr val="accent5">
              <a:hueOff val="-2252848"/>
              <a:satOff val="-5806"/>
              <a:lumOff val="-3922"/>
              <a:alphaOff val="0"/>
            </a:schemeClr>
          </a:solidFill>
          <a:prstDash val="dash"/>
          <a:miter lim="800000"/>
        </a:ln>
        <a:effectLst/>
      </dsp:spPr>
      <dsp:style>
        <a:lnRef idx="1">
          <a:scrgbClr r="0" g="0" b="0"/>
        </a:lnRef>
        <a:fillRef idx="0">
          <a:scrgbClr r="0" g="0" b="0"/>
        </a:fillRef>
        <a:effectRef idx="0">
          <a:scrgbClr r="0" g="0" b="0"/>
        </a:effectRef>
        <a:fontRef idx="minor"/>
      </dsp:style>
    </dsp:sp>
    <dsp:sp modelId="{DDBABEC9-9D6E-4326-9D73-27D455CA8F30}">
      <dsp:nvSpPr>
        <dsp:cNvPr id="0" name=""/>
        <dsp:cNvSpPr/>
      </dsp:nvSpPr>
      <dsp:spPr>
        <a:xfrm>
          <a:off x="4708944" y="5492610"/>
          <a:ext cx="174368" cy="174368"/>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CCB547-3723-41EF-860E-4C9171FC1A7C}">
      <dsp:nvSpPr>
        <dsp:cNvPr id="0" name=""/>
        <dsp:cNvSpPr/>
      </dsp:nvSpPr>
      <dsp:spPr>
        <a:xfrm>
          <a:off x="6103188" y="3923293"/>
          <a:ext cx="2614119" cy="871843"/>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Project Execution</a:t>
          </a:r>
        </a:p>
      </dsp:txBody>
      <dsp:txXfrm>
        <a:off x="6103188" y="3923293"/>
        <a:ext cx="2614119" cy="871843"/>
      </dsp:txXfrm>
    </dsp:sp>
    <dsp:sp modelId="{9C771B91-C673-4D0D-A462-C7941DC248A8}">
      <dsp:nvSpPr>
        <dsp:cNvPr id="0" name=""/>
        <dsp:cNvSpPr/>
      </dsp:nvSpPr>
      <dsp:spPr>
        <a:xfrm>
          <a:off x="5231815" y="0"/>
          <a:ext cx="4356866" cy="3051450"/>
        </a:xfrm>
        <a:prstGeom prst="rect">
          <a:avLst/>
        </a:prstGeom>
        <a:noFill/>
        <a:ln>
          <a:noFill/>
        </a:ln>
        <a:effectLst/>
      </dsp:spPr>
      <dsp:style>
        <a:lnRef idx="0">
          <a:scrgbClr r="0" g="0" b="0"/>
        </a:lnRef>
        <a:fillRef idx="0">
          <a:scrgbClr r="0" g="0" b="0"/>
        </a:fillRef>
        <a:effectRef idx="0">
          <a:scrgbClr r="0" g="0" b="0"/>
        </a:effectRef>
        <a:fontRef idx="minor"/>
      </dsp:style>
    </dsp:sp>
    <dsp:sp modelId="{A9FFF14B-FC14-4BF8-8B7F-728CD4EA6F36}">
      <dsp:nvSpPr>
        <dsp:cNvPr id="0" name=""/>
        <dsp:cNvSpPr/>
      </dsp:nvSpPr>
      <dsp:spPr>
        <a:xfrm>
          <a:off x="7410248" y="3225819"/>
          <a:ext cx="0" cy="697474"/>
        </a:xfrm>
        <a:prstGeom prst="line">
          <a:avLst/>
        </a:prstGeom>
        <a:noFill/>
        <a:ln w="6350" cap="flat" cmpd="sng" algn="ctr">
          <a:solidFill>
            <a:schemeClr val="accent5">
              <a:hueOff val="-4505695"/>
              <a:satOff val="-11613"/>
              <a:lumOff val="-7843"/>
              <a:alphaOff val="0"/>
            </a:schemeClr>
          </a:solidFill>
          <a:prstDash val="dash"/>
          <a:miter lim="800000"/>
        </a:ln>
        <a:effectLst/>
      </dsp:spPr>
      <dsp:style>
        <a:lnRef idx="1">
          <a:scrgbClr r="0" g="0" b="0"/>
        </a:lnRef>
        <a:fillRef idx="0">
          <a:scrgbClr r="0" g="0" b="0"/>
        </a:fillRef>
        <a:effectRef idx="0">
          <a:scrgbClr r="0" g="0" b="0"/>
        </a:effectRef>
        <a:fontRef idx="minor"/>
      </dsp:style>
    </dsp:sp>
    <dsp:sp modelId="{08544B5D-A92D-4D92-9937-9714480FA1D8}">
      <dsp:nvSpPr>
        <dsp:cNvPr id="0" name=""/>
        <dsp:cNvSpPr/>
      </dsp:nvSpPr>
      <dsp:spPr>
        <a:xfrm>
          <a:off x="7323064" y="3051450"/>
          <a:ext cx="174368" cy="174368"/>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445FD-1576-4FE0-B408-FB6361D4DC7B}">
      <dsp:nvSpPr>
        <dsp:cNvPr id="0" name=""/>
        <dsp:cNvSpPr/>
      </dsp:nvSpPr>
      <dsp:spPr>
        <a:xfrm rot="5400000">
          <a:off x="9588446" y="3052155"/>
          <a:ext cx="871843" cy="2614119"/>
        </a:xfrm>
        <a:prstGeom prst="round2Same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Continuation or Project Closure</a:t>
          </a:r>
          <a:endParaRPr lang="en-US" sz="1800" kern="1200" dirty="0"/>
        </a:p>
      </dsp:txBody>
      <dsp:txXfrm rot="-5400000">
        <a:off x="8717308" y="3965853"/>
        <a:ext cx="2571559" cy="786723"/>
      </dsp:txXfrm>
    </dsp:sp>
    <dsp:sp modelId="{A2AC59FB-95FC-4495-93D0-DA4897F9E008}">
      <dsp:nvSpPr>
        <dsp:cNvPr id="0" name=""/>
        <dsp:cNvSpPr/>
      </dsp:nvSpPr>
      <dsp:spPr>
        <a:xfrm>
          <a:off x="7845934" y="5666979"/>
          <a:ext cx="4356866" cy="3051450"/>
        </a:xfrm>
        <a:prstGeom prst="rect">
          <a:avLst/>
        </a:prstGeom>
        <a:noFill/>
        <a:ln>
          <a:noFill/>
        </a:ln>
        <a:effectLst/>
      </dsp:spPr>
      <dsp:style>
        <a:lnRef idx="0">
          <a:scrgbClr r="0" g="0" b="0"/>
        </a:lnRef>
        <a:fillRef idx="0">
          <a:scrgbClr r="0" g="0" b="0"/>
        </a:fillRef>
        <a:effectRef idx="0">
          <a:scrgbClr r="0" g="0" b="0"/>
        </a:effectRef>
        <a:fontRef idx="minor"/>
      </dsp:style>
    </dsp:sp>
    <dsp:sp modelId="{4B4BF088-D609-429F-B1EC-F1F7590BE0FB}">
      <dsp:nvSpPr>
        <dsp:cNvPr id="0" name=""/>
        <dsp:cNvSpPr/>
      </dsp:nvSpPr>
      <dsp:spPr>
        <a:xfrm>
          <a:off x="10024367" y="4795136"/>
          <a:ext cx="0" cy="697474"/>
        </a:xfrm>
        <a:prstGeom prst="line">
          <a:avLst/>
        </a:prstGeom>
        <a:noFill/>
        <a:ln w="6350" cap="flat" cmpd="sng" algn="ctr">
          <a:solidFill>
            <a:schemeClr val="accent5">
              <a:hueOff val="-6758543"/>
              <a:satOff val="-17419"/>
              <a:lumOff val="-1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2B890B06-4260-4416-9E23-9745BAEA80CC}">
      <dsp:nvSpPr>
        <dsp:cNvPr id="0" name=""/>
        <dsp:cNvSpPr/>
      </dsp:nvSpPr>
      <dsp:spPr>
        <a:xfrm>
          <a:off x="9937183" y="5492610"/>
          <a:ext cx="174368" cy="174368"/>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395D5-C736-4C6B-AA2A-FE55C82A2A70}">
      <dsp:nvSpPr>
        <dsp:cNvPr id="0" name=""/>
        <dsp:cNvSpPr/>
      </dsp:nvSpPr>
      <dsp:spPr>
        <a:xfrm rot="16200000">
          <a:off x="1746087" y="3052155"/>
          <a:ext cx="871843" cy="2614119"/>
        </a:xfrm>
        <a:prstGeom prst="round2SameRect">
          <a:avLst/>
        </a:prstGeom>
        <a:solidFill>
          <a:srgbClr val="5B9BD5"/>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rtl="0">
            <a:lnSpc>
              <a:spcPct val="90000"/>
            </a:lnSpc>
            <a:spcBef>
              <a:spcPct val="0"/>
            </a:spcBef>
            <a:spcAft>
              <a:spcPct val="35000"/>
            </a:spcAft>
            <a:buNone/>
          </a:pPr>
          <a:r>
            <a:rPr lang="en-US" sz="1800" kern="1200" dirty="0"/>
            <a:t>Initiation</a:t>
          </a:r>
        </a:p>
      </dsp:txBody>
      <dsp:txXfrm rot="5400000">
        <a:off x="917509" y="3965853"/>
        <a:ext cx="2571559" cy="786723"/>
      </dsp:txXfrm>
    </dsp:sp>
    <dsp:sp modelId="{BA1C3573-E50C-479D-9546-C41507FA5A1F}">
      <dsp:nvSpPr>
        <dsp:cNvPr id="0" name=""/>
        <dsp:cNvSpPr/>
      </dsp:nvSpPr>
      <dsp:spPr>
        <a:xfrm>
          <a:off x="3576" y="0"/>
          <a:ext cx="4356866" cy="3051450"/>
        </a:xfrm>
        <a:prstGeom prst="rect">
          <a:avLst/>
        </a:prstGeom>
        <a:noFill/>
        <a:ln>
          <a:noFill/>
        </a:ln>
        <a:effectLst/>
      </dsp:spPr>
      <dsp:style>
        <a:lnRef idx="0">
          <a:scrgbClr r="0" g="0" b="0"/>
        </a:lnRef>
        <a:fillRef idx="0">
          <a:scrgbClr r="0" g="0" b="0"/>
        </a:fillRef>
        <a:effectRef idx="0">
          <a:scrgbClr r="0" g="0" b="0"/>
        </a:effectRef>
        <a:fontRef idx="minor"/>
      </dsp:style>
    </dsp:sp>
    <dsp:sp modelId="{98F86A7E-749D-4517-BA32-57E95276EA3B}">
      <dsp:nvSpPr>
        <dsp:cNvPr id="0" name=""/>
        <dsp:cNvSpPr/>
      </dsp:nvSpPr>
      <dsp:spPr>
        <a:xfrm>
          <a:off x="2182009" y="3225819"/>
          <a:ext cx="0" cy="697474"/>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8E1DE41-4740-4F9E-93F8-1AEAE47E98CE}">
      <dsp:nvSpPr>
        <dsp:cNvPr id="0" name=""/>
        <dsp:cNvSpPr/>
      </dsp:nvSpPr>
      <dsp:spPr>
        <a:xfrm>
          <a:off x="2094824" y="3051450"/>
          <a:ext cx="174368" cy="17436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6C349E-54A5-400F-A2E6-31EE9F1C5A09}">
      <dsp:nvSpPr>
        <dsp:cNvPr id="0" name=""/>
        <dsp:cNvSpPr/>
      </dsp:nvSpPr>
      <dsp:spPr>
        <a:xfrm>
          <a:off x="3489068" y="3923293"/>
          <a:ext cx="2614119" cy="871843"/>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Planning</a:t>
          </a:r>
        </a:p>
      </dsp:txBody>
      <dsp:txXfrm>
        <a:off x="3489068" y="3923293"/>
        <a:ext cx="2614119" cy="871843"/>
      </dsp:txXfrm>
    </dsp:sp>
    <dsp:sp modelId="{84DE631C-EEBA-4557-89E7-33A9F9864970}">
      <dsp:nvSpPr>
        <dsp:cNvPr id="0" name=""/>
        <dsp:cNvSpPr/>
      </dsp:nvSpPr>
      <dsp:spPr>
        <a:xfrm>
          <a:off x="2617695" y="5666979"/>
          <a:ext cx="4356866" cy="3051450"/>
        </a:xfrm>
        <a:prstGeom prst="rect">
          <a:avLst/>
        </a:prstGeom>
        <a:noFill/>
        <a:ln>
          <a:noFill/>
        </a:ln>
        <a:effectLst/>
      </dsp:spPr>
      <dsp:style>
        <a:lnRef idx="0">
          <a:scrgbClr r="0" g="0" b="0"/>
        </a:lnRef>
        <a:fillRef idx="0">
          <a:scrgbClr r="0" g="0" b="0"/>
        </a:fillRef>
        <a:effectRef idx="0">
          <a:scrgbClr r="0" g="0" b="0"/>
        </a:effectRef>
        <a:fontRef idx="minor"/>
      </dsp:style>
    </dsp:sp>
    <dsp:sp modelId="{C6F151A1-53F2-4825-BC7C-696C602AB98F}">
      <dsp:nvSpPr>
        <dsp:cNvPr id="0" name=""/>
        <dsp:cNvSpPr/>
      </dsp:nvSpPr>
      <dsp:spPr>
        <a:xfrm>
          <a:off x="4796128" y="4795136"/>
          <a:ext cx="0" cy="697474"/>
        </a:xfrm>
        <a:prstGeom prst="line">
          <a:avLst/>
        </a:prstGeom>
        <a:noFill/>
        <a:ln w="6350" cap="flat" cmpd="sng" algn="ctr">
          <a:solidFill>
            <a:schemeClr val="accent5">
              <a:hueOff val="-2252848"/>
              <a:satOff val="-5806"/>
              <a:lumOff val="-3922"/>
              <a:alphaOff val="0"/>
            </a:schemeClr>
          </a:solidFill>
          <a:prstDash val="dash"/>
          <a:miter lim="800000"/>
        </a:ln>
        <a:effectLst/>
      </dsp:spPr>
      <dsp:style>
        <a:lnRef idx="1">
          <a:scrgbClr r="0" g="0" b="0"/>
        </a:lnRef>
        <a:fillRef idx="0">
          <a:scrgbClr r="0" g="0" b="0"/>
        </a:fillRef>
        <a:effectRef idx="0">
          <a:scrgbClr r="0" g="0" b="0"/>
        </a:effectRef>
        <a:fontRef idx="minor"/>
      </dsp:style>
    </dsp:sp>
    <dsp:sp modelId="{DDBABEC9-9D6E-4326-9D73-27D455CA8F30}">
      <dsp:nvSpPr>
        <dsp:cNvPr id="0" name=""/>
        <dsp:cNvSpPr/>
      </dsp:nvSpPr>
      <dsp:spPr>
        <a:xfrm>
          <a:off x="4708944" y="5492610"/>
          <a:ext cx="174368" cy="174368"/>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CCB547-3723-41EF-860E-4C9171FC1A7C}">
      <dsp:nvSpPr>
        <dsp:cNvPr id="0" name=""/>
        <dsp:cNvSpPr/>
      </dsp:nvSpPr>
      <dsp:spPr>
        <a:xfrm>
          <a:off x="6103188" y="3923293"/>
          <a:ext cx="2614119" cy="871843"/>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Project Execution</a:t>
          </a:r>
        </a:p>
      </dsp:txBody>
      <dsp:txXfrm>
        <a:off x="6103188" y="3923293"/>
        <a:ext cx="2614119" cy="871843"/>
      </dsp:txXfrm>
    </dsp:sp>
    <dsp:sp modelId="{9C771B91-C673-4D0D-A462-C7941DC248A8}">
      <dsp:nvSpPr>
        <dsp:cNvPr id="0" name=""/>
        <dsp:cNvSpPr/>
      </dsp:nvSpPr>
      <dsp:spPr>
        <a:xfrm>
          <a:off x="5231815" y="0"/>
          <a:ext cx="4356866" cy="3051450"/>
        </a:xfrm>
        <a:prstGeom prst="rect">
          <a:avLst/>
        </a:prstGeom>
        <a:noFill/>
        <a:ln>
          <a:noFill/>
        </a:ln>
        <a:effectLst/>
      </dsp:spPr>
      <dsp:style>
        <a:lnRef idx="0">
          <a:scrgbClr r="0" g="0" b="0"/>
        </a:lnRef>
        <a:fillRef idx="0">
          <a:scrgbClr r="0" g="0" b="0"/>
        </a:fillRef>
        <a:effectRef idx="0">
          <a:scrgbClr r="0" g="0" b="0"/>
        </a:effectRef>
        <a:fontRef idx="minor"/>
      </dsp:style>
    </dsp:sp>
    <dsp:sp modelId="{A9FFF14B-FC14-4BF8-8B7F-728CD4EA6F36}">
      <dsp:nvSpPr>
        <dsp:cNvPr id="0" name=""/>
        <dsp:cNvSpPr/>
      </dsp:nvSpPr>
      <dsp:spPr>
        <a:xfrm>
          <a:off x="7410248" y="3225819"/>
          <a:ext cx="0" cy="697474"/>
        </a:xfrm>
        <a:prstGeom prst="line">
          <a:avLst/>
        </a:prstGeom>
        <a:noFill/>
        <a:ln w="6350" cap="flat" cmpd="sng" algn="ctr">
          <a:solidFill>
            <a:schemeClr val="accent5">
              <a:hueOff val="-4505695"/>
              <a:satOff val="-11613"/>
              <a:lumOff val="-7843"/>
              <a:alphaOff val="0"/>
            </a:schemeClr>
          </a:solidFill>
          <a:prstDash val="dash"/>
          <a:miter lim="800000"/>
        </a:ln>
        <a:effectLst/>
      </dsp:spPr>
      <dsp:style>
        <a:lnRef idx="1">
          <a:scrgbClr r="0" g="0" b="0"/>
        </a:lnRef>
        <a:fillRef idx="0">
          <a:scrgbClr r="0" g="0" b="0"/>
        </a:fillRef>
        <a:effectRef idx="0">
          <a:scrgbClr r="0" g="0" b="0"/>
        </a:effectRef>
        <a:fontRef idx="minor"/>
      </dsp:style>
    </dsp:sp>
    <dsp:sp modelId="{08544B5D-A92D-4D92-9937-9714480FA1D8}">
      <dsp:nvSpPr>
        <dsp:cNvPr id="0" name=""/>
        <dsp:cNvSpPr/>
      </dsp:nvSpPr>
      <dsp:spPr>
        <a:xfrm>
          <a:off x="7323064" y="3051450"/>
          <a:ext cx="174368" cy="174368"/>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445FD-1576-4FE0-B408-FB6361D4DC7B}">
      <dsp:nvSpPr>
        <dsp:cNvPr id="0" name=""/>
        <dsp:cNvSpPr/>
      </dsp:nvSpPr>
      <dsp:spPr>
        <a:xfrm rot="5400000">
          <a:off x="9588446" y="3052155"/>
          <a:ext cx="871843" cy="2614119"/>
        </a:xfrm>
        <a:prstGeom prst="round2Same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Continuation or Project Closure</a:t>
          </a:r>
          <a:endParaRPr lang="en-US" sz="1800" kern="1200" dirty="0"/>
        </a:p>
      </dsp:txBody>
      <dsp:txXfrm rot="-5400000">
        <a:off x="8717308" y="3965853"/>
        <a:ext cx="2571559" cy="786723"/>
      </dsp:txXfrm>
    </dsp:sp>
    <dsp:sp modelId="{A2AC59FB-95FC-4495-93D0-DA4897F9E008}">
      <dsp:nvSpPr>
        <dsp:cNvPr id="0" name=""/>
        <dsp:cNvSpPr/>
      </dsp:nvSpPr>
      <dsp:spPr>
        <a:xfrm>
          <a:off x="7845934" y="5666979"/>
          <a:ext cx="4356866" cy="3051450"/>
        </a:xfrm>
        <a:prstGeom prst="rect">
          <a:avLst/>
        </a:prstGeom>
        <a:noFill/>
        <a:ln>
          <a:noFill/>
        </a:ln>
        <a:effectLst/>
      </dsp:spPr>
      <dsp:style>
        <a:lnRef idx="0">
          <a:scrgbClr r="0" g="0" b="0"/>
        </a:lnRef>
        <a:fillRef idx="0">
          <a:scrgbClr r="0" g="0" b="0"/>
        </a:fillRef>
        <a:effectRef idx="0">
          <a:scrgbClr r="0" g="0" b="0"/>
        </a:effectRef>
        <a:fontRef idx="minor"/>
      </dsp:style>
    </dsp:sp>
    <dsp:sp modelId="{4B4BF088-D609-429F-B1EC-F1F7590BE0FB}">
      <dsp:nvSpPr>
        <dsp:cNvPr id="0" name=""/>
        <dsp:cNvSpPr/>
      </dsp:nvSpPr>
      <dsp:spPr>
        <a:xfrm>
          <a:off x="10024367" y="4795136"/>
          <a:ext cx="0" cy="697474"/>
        </a:xfrm>
        <a:prstGeom prst="line">
          <a:avLst/>
        </a:prstGeom>
        <a:noFill/>
        <a:ln w="6350" cap="flat" cmpd="sng" algn="ctr">
          <a:solidFill>
            <a:schemeClr val="accent5">
              <a:hueOff val="-6758543"/>
              <a:satOff val="-17419"/>
              <a:lumOff val="-1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2B890B06-4260-4416-9E23-9745BAEA80CC}">
      <dsp:nvSpPr>
        <dsp:cNvPr id="0" name=""/>
        <dsp:cNvSpPr/>
      </dsp:nvSpPr>
      <dsp:spPr>
        <a:xfrm>
          <a:off x="9937183" y="5492610"/>
          <a:ext cx="174368" cy="174368"/>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2C4421F-BACD-465F-9D88-CE514929AA1A}" type="datetimeFigureOut">
              <a:rPr lang="en-US" smtClean="0"/>
              <a:t>6/7/2024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085341B-196C-421B-970D-8E1B87201BFD}" type="slidenum">
              <a:rPr lang="en-US" smtClean="0"/>
              <a:t>‹#›</a:t>
            </a:fld>
            <a:endParaRPr lang="en-US"/>
          </a:p>
        </p:txBody>
      </p:sp>
    </p:spTree>
    <p:extLst>
      <p:ext uri="{BB962C8B-B14F-4D97-AF65-F5344CB8AC3E}">
        <p14:creationId xmlns:p14="http://schemas.microsoft.com/office/powerpoint/2010/main" val="431686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objectives: Study overview of our preliminary findings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12121"/>
                </a:solidFill>
                <a:latin typeface="BlinkMacSystemFont"/>
              </a:rPr>
              <a:t>Nithya background/credentials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BlinkMacSystemFont"/>
              </a:rPr>
              <a:t>Qualitative researcher within </a:t>
            </a:r>
            <a:r>
              <a:rPr lang="en-US" b="0" i="0" dirty="0">
                <a:solidFill>
                  <a:srgbClr val="000000"/>
                </a:solidFill>
                <a:effectLst/>
                <a:latin typeface="Calibri" panose="020F0502020204030204" pitchFamily="34" charset="0"/>
              </a:rPr>
              <a:t>Oregon Rural Practice-based Research Network (ORPRN), a statewide network of primary care clinicians, community partners, and academicians dedicated to studying the delivery of health care, improving the health of Oregonians, and reducing rural health disparities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Calibri" panose="020F0502020204030204" pitchFamily="34" charset="0"/>
              </a:rPr>
              <a:t>Work is participatory in nature. We are driven to understand and support community needs and priorities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12121"/>
              </a:solidFill>
              <a:effectLst/>
              <a:latin typeface="BlinkMacSystemFont"/>
            </a:endParaRPr>
          </a:p>
          <a:p>
            <a:endParaRPr lang="en-US" dirty="0"/>
          </a:p>
          <a:p>
            <a:r>
              <a:rPr lang="en-US" sz="1300" dirty="0"/>
              <a:t> </a:t>
            </a:r>
          </a:p>
        </p:txBody>
      </p:sp>
      <p:sp>
        <p:nvSpPr>
          <p:cNvPr id="4" name="Slide Number Placeholder 3"/>
          <p:cNvSpPr>
            <a:spLocks noGrp="1"/>
          </p:cNvSpPr>
          <p:nvPr>
            <p:ph type="sldNum" sz="quarter" idx="10"/>
          </p:nvPr>
        </p:nvSpPr>
        <p:spPr/>
        <p:txBody>
          <a:bodyPr/>
          <a:lstStyle/>
          <a:p>
            <a:fld id="{89F5F48A-AA51-4964-83A8-784706EC29BC}" type="slidenum">
              <a:rPr lang="en-US" smtClean="0"/>
              <a:t>1</a:t>
            </a:fld>
            <a:endParaRPr lang="en-US"/>
          </a:p>
        </p:txBody>
      </p:sp>
    </p:spTree>
    <p:extLst>
      <p:ext uri="{BB962C8B-B14F-4D97-AF65-F5344CB8AC3E}">
        <p14:creationId xmlns:p14="http://schemas.microsoft.com/office/powerpoint/2010/main" val="3090838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a:p>
            <a:pPr defTabSz="966612">
              <a:defRPr/>
            </a:pPr>
            <a:r>
              <a:rPr lang="en-US" sz="1300" dirty="0"/>
              <a:t>Next step: interviews with CAB members to understand their perspectives</a:t>
            </a:r>
          </a:p>
          <a:p>
            <a:pPr defTabSz="966612">
              <a:defRPr/>
            </a:pPr>
            <a:endParaRPr lang="en-US" sz="1300" dirty="0"/>
          </a:p>
          <a:p>
            <a:r>
              <a:rPr lang="en-US" dirty="0"/>
              <a:t>Drill down on variations in CAB structure</a:t>
            </a:r>
          </a:p>
          <a:p>
            <a:pPr lvl="1"/>
            <a:r>
              <a:rPr lang="en-US" dirty="0"/>
              <a:t>Subscription model with voting power</a:t>
            </a:r>
          </a:p>
          <a:p>
            <a:pPr lvl="1"/>
            <a:r>
              <a:rPr lang="en-US" dirty="0"/>
              <a:t>Recruitment of past participating clinics</a:t>
            </a:r>
          </a:p>
          <a:p>
            <a:r>
              <a:rPr lang="en-US" dirty="0"/>
              <a:t>Compare and contrast different models for CAB participation</a:t>
            </a:r>
          </a:p>
          <a:p>
            <a:pPr lvl="1"/>
            <a:r>
              <a:rPr lang="en-US" dirty="0"/>
              <a:t>Frequency of meetings (Single event, monthly, quarterly, or ad hoc)</a:t>
            </a:r>
          </a:p>
          <a:p>
            <a:pPr lvl="1"/>
            <a:r>
              <a:rPr lang="en-US" dirty="0"/>
              <a:t>Purpose of CAB</a:t>
            </a:r>
          </a:p>
          <a:p>
            <a:pPr lvl="1"/>
            <a:r>
              <a:rPr lang="en-US" dirty="0"/>
              <a:t>Length of service</a:t>
            </a:r>
          </a:p>
          <a:p>
            <a:pPr defTabSz="966612">
              <a:defRPr/>
            </a:pPr>
            <a:endParaRPr lang="en-US" sz="1300" dirty="0"/>
          </a:p>
          <a:p>
            <a:pPr defTabSz="966612">
              <a:defRPr/>
            </a:pPr>
            <a:endParaRPr lang="en-US" dirty="0"/>
          </a:p>
          <a:p>
            <a:pPr defTabSz="966612">
              <a:defRPr/>
            </a:pPr>
            <a:endParaRPr lang="en-US" dirty="0"/>
          </a:p>
          <a:p>
            <a:pPr defTabSz="966612">
              <a:defRPr/>
            </a:pPr>
            <a:endParaRPr lang="en-US" dirty="0"/>
          </a:p>
        </p:txBody>
      </p:sp>
      <p:sp>
        <p:nvSpPr>
          <p:cNvPr id="4" name="Slide Number Placeholder 3"/>
          <p:cNvSpPr>
            <a:spLocks noGrp="1"/>
          </p:cNvSpPr>
          <p:nvPr>
            <p:ph type="sldNum" sz="quarter" idx="5"/>
          </p:nvPr>
        </p:nvSpPr>
        <p:spPr/>
        <p:txBody>
          <a:bodyPr/>
          <a:lstStyle/>
          <a:p>
            <a:fld id="{89F5F48A-AA51-4964-83A8-784706EC29BC}" type="slidenum">
              <a:rPr lang="en-US" smtClean="0"/>
              <a:t>10</a:t>
            </a:fld>
            <a:endParaRPr lang="en-US"/>
          </a:p>
        </p:txBody>
      </p:sp>
    </p:spTree>
    <p:extLst>
      <p:ext uri="{BB962C8B-B14F-4D97-AF65-F5344CB8AC3E}">
        <p14:creationId xmlns:p14="http://schemas.microsoft.com/office/powerpoint/2010/main" val="1421357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F5F48A-AA51-4964-83A8-784706EC29BC}" type="slidenum">
              <a:rPr lang="en-US" smtClean="0"/>
              <a:t>11</a:t>
            </a:fld>
            <a:endParaRPr lang="en-US"/>
          </a:p>
        </p:txBody>
      </p:sp>
    </p:spTree>
    <p:extLst>
      <p:ext uri="{BB962C8B-B14F-4D97-AF65-F5344CB8AC3E}">
        <p14:creationId xmlns:p14="http://schemas.microsoft.com/office/powerpoint/2010/main" val="1863350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5F48A-AA51-4964-83A8-784706EC29BC}" type="slidenum">
              <a:rPr lang="en-US" smtClean="0"/>
              <a:t>12</a:t>
            </a:fld>
            <a:endParaRPr lang="en-US"/>
          </a:p>
        </p:txBody>
      </p:sp>
    </p:spTree>
    <p:extLst>
      <p:ext uri="{BB962C8B-B14F-4D97-AF65-F5344CB8AC3E}">
        <p14:creationId xmlns:p14="http://schemas.microsoft.com/office/powerpoint/2010/main" val="3912170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Several challenges were identified across the five case studies: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Calibri" panose="020F0502020204030204" pitchFamily="34" charset="0"/>
              </a:rPr>
              <a:t>identifying potential members who have time to participate and not relying on and overburdening the same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Calibri" panose="020F0502020204030204" pitchFamily="34" charset="0"/>
              </a:rPr>
              <a:t>creating a board that is diverse and representative of the population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Calibri" panose="020F0502020204030204" pitchFamily="34" charset="0"/>
              </a:rPr>
              <a:t>maintaining momentum in the face of CAB member turnover,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Calibri" panose="020F0502020204030204" pitchFamily="34" charset="0"/>
              </a:rPr>
              <a:t>longevity and sustainability challenges due to research funding and timelines,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b="0" dirty="0"/>
          </a:p>
        </p:txBody>
      </p:sp>
      <p:sp>
        <p:nvSpPr>
          <p:cNvPr id="4" name="Slide Number Placeholder 3"/>
          <p:cNvSpPr>
            <a:spLocks noGrp="1"/>
          </p:cNvSpPr>
          <p:nvPr>
            <p:ph type="sldNum" sz="quarter" idx="5"/>
          </p:nvPr>
        </p:nvSpPr>
        <p:spPr/>
        <p:txBody>
          <a:bodyPr/>
          <a:lstStyle/>
          <a:p>
            <a:fld id="{61C96C10-ABE1-4A3B-902A-07F2F81BB47C}" type="slidenum">
              <a:rPr lang="en-US" smtClean="0"/>
              <a:t>13</a:t>
            </a:fld>
            <a:endParaRPr lang="en-US"/>
          </a:p>
        </p:txBody>
      </p:sp>
    </p:spTree>
    <p:extLst>
      <p:ext uri="{BB962C8B-B14F-4D97-AF65-F5344CB8AC3E}">
        <p14:creationId xmlns:p14="http://schemas.microsoft.com/office/powerpoint/2010/main" val="2408298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anchored our interview data to the stages of project lifecycle from the project management literature or the sequence through which a project progresses.</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clustered the interview themes around these four stages, 4 best practices and 4 challenges were identified</a:t>
            </a:r>
          </a:p>
          <a:p>
            <a:endParaRPr lang="en-US" b="0" dirty="0"/>
          </a:p>
          <a:p>
            <a:r>
              <a:rPr lang="en-US" b="0" dirty="0"/>
              <a:t>Initiation: </a:t>
            </a:r>
            <a:r>
              <a:rPr lang="en-US" b="0" i="0" dirty="0">
                <a:solidFill>
                  <a:srgbClr val="282C33"/>
                </a:solidFill>
                <a:effectLst/>
                <a:latin typeface="Graphik"/>
              </a:rPr>
              <a:t>objective for your project, determine whether the project is feasible, and identify the major deliverables for the project</a:t>
            </a:r>
          </a:p>
          <a:p>
            <a:r>
              <a:rPr lang="en-US" b="0" dirty="0"/>
              <a:t>Planning: </a:t>
            </a:r>
            <a:r>
              <a:rPr lang="en-US" b="0" i="0" dirty="0">
                <a:solidFill>
                  <a:srgbClr val="282C33"/>
                </a:solidFill>
                <a:effectLst/>
                <a:latin typeface="Graphik"/>
              </a:rPr>
              <a:t>break down the larger project into smaller tasks, build your team, and prepare a schedule for the completion of assignments</a:t>
            </a:r>
            <a:endParaRPr lang="en-US" b="0" dirty="0"/>
          </a:p>
          <a:p>
            <a:r>
              <a:rPr lang="en-US" b="0" dirty="0"/>
              <a:t>Project Execution: Turning your plan into action</a:t>
            </a:r>
          </a:p>
          <a:p>
            <a:r>
              <a:rPr lang="en-US" b="0" dirty="0"/>
              <a:t>Continuation or project closure: Provide final deliverables &amp; determine the success of the project</a:t>
            </a:r>
          </a:p>
          <a:p>
            <a:endParaRPr lang="en-US" b="0" dirty="0"/>
          </a:p>
          <a:p>
            <a:endParaRPr lang="en-US" b="0" dirty="0"/>
          </a:p>
          <a:p>
            <a:endParaRPr lang="en-US" b="0" dirty="0"/>
          </a:p>
        </p:txBody>
      </p:sp>
      <p:sp>
        <p:nvSpPr>
          <p:cNvPr id="4" name="Slide Number Placeholder 3"/>
          <p:cNvSpPr>
            <a:spLocks noGrp="1"/>
          </p:cNvSpPr>
          <p:nvPr>
            <p:ph type="sldNum" sz="quarter" idx="5"/>
          </p:nvPr>
        </p:nvSpPr>
        <p:spPr/>
        <p:txBody>
          <a:bodyPr/>
          <a:lstStyle/>
          <a:p>
            <a:fld id="{61C96C10-ABE1-4A3B-902A-07F2F81BB47C}" type="slidenum">
              <a:rPr lang="en-US" smtClean="0"/>
              <a:t>14</a:t>
            </a:fld>
            <a:endParaRPr lang="en-US"/>
          </a:p>
        </p:txBody>
      </p:sp>
    </p:spTree>
    <p:extLst>
      <p:ext uri="{BB962C8B-B14F-4D97-AF65-F5344CB8AC3E}">
        <p14:creationId xmlns:p14="http://schemas.microsoft.com/office/powerpoint/2010/main" val="1111225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kern="1200" dirty="0">
                <a:solidFill>
                  <a:schemeClr val="tx1"/>
                </a:solidFill>
                <a:effectLst/>
                <a:latin typeface="+mn-lt"/>
                <a:ea typeface="+mn-ea"/>
                <a:cs typeface="+mn-cs"/>
              </a:rPr>
              <a:t>To illustrate some of the themes, I will share data from one case study, the CARAVAN project.  CARAVAN is funded by the Veteran Rural Health Resource Center and seeks to examine rural Veteran experiences accessing VA and non-VA primary care services, and update our understanding of factors that impact non-VA clinics’ experience caring for rural Veterans</a:t>
            </a:r>
          </a:p>
          <a:p>
            <a:pPr marL="0" indent="0" algn="l">
              <a:buNone/>
            </a:pPr>
            <a:endParaRPr lang="en-US" sz="1800" b="0" i="0" u="none" strike="noStrike" dirty="0">
              <a:solidFill>
                <a:srgbClr val="002060"/>
              </a:solidFill>
              <a:effectLst/>
              <a:latin typeface="Calibri" panose="020F0502020204030204" pitchFamily="34" charset="0"/>
            </a:endParaRPr>
          </a:p>
          <a:p>
            <a:pPr marL="0" indent="0" algn="l">
              <a:buNone/>
            </a:pPr>
            <a:r>
              <a:rPr lang="en-US" sz="1800" b="0" i="0" u="none" strike="noStrike" dirty="0">
                <a:solidFill>
                  <a:srgbClr val="002060"/>
                </a:solidFill>
                <a:effectLst/>
                <a:latin typeface="Calibri" panose="020F0502020204030204" pitchFamily="34" charset="0"/>
              </a:rPr>
              <a:t>Advisory Board has been a part of the study since it’s initiation in 2019</a:t>
            </a:r>
          </a:p>
        </p:txBody>
      </p:sp>
      <p:sp>
        <p:nvSpPr>
          <p:cNvPr id="4" name="Slide Number Placeholder 3"/>
          <p:cNvSpPr>
            <a:spLocks noGrp="1"/>
          </p:cNvSpPr>
          <p:nvPr>
            <p:ph type="sldNum" sz="quarter" idx="10"/>
          </p:nvPr>
        </p:nvSpPr>
        <p:spPr/>
        <p:txBody>
          <a:bodyPr/>
          <a:lstStyle/>
          <a:p>
            <a:fld id="{7F99D2C9-95A4-4D4B-88C6-A593CF6AF537}" type="slidenum">
              <a:rPr lang="en-US" smtClean="0"/>
              <a:t>15</a:t>
            </a:fld>
            <a:endParaRPr lang="en-US"/>
          </a:p>
        </p:txBody>
      </p:sp>
    </p:spTree>
    <p:extLst>
      <p:ext uri="{BB962C8B-B14F-4D97-AF65-F5344CB8AC3E}">
        <p14:creationId xmlns:p14="http://schemas.microsoft.com/office/powerpoint/2010/main" val="3838837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endParaRPr lang="en-US" baseline="0"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baseline="0" dirty="0"/>
              <a:t>Purpose: </a:t>
            </a:r>
            <a:r>
              <a:rPr lang="en-US" dirty="0">
                <a:solidFill>
                  <a:srgbClr val="000000"/>
                </a:solidFill>
                <a:latin typeface="WordVisi_MSFontService"/>
              </a:rPr>
              <a:t>support with interpreting needs assessment, help with recruitment of right individuals for data collection</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WordVisi_MSFontService"/>
            </a:endParaRPr>
          </a:p>
          <a:p>
            <a:pPr marL="0" marR="0" lvl="0" indent="0" algn="l" defTabSz="966612"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WordVisi_MSFontService"/>
              </a:rPr>
              <a:t>Membership: evolved </a:t>
            </a:r>
            <a:r>
              <a:rPr lang="en-US" dirty="0"/>
              <a:t>to include clinic staff and community members providing services to Veterans</a:t>
            </a:r>
          </a:p>
          <a:p>
            <a:pPr defTabSz="966612"/>
            <a:endParaRPr lang="en-US" baseline="0" dirty="0"/>
          </a:p>
          <a:p>
            <a:pPr defTabSz="966612"/>
            <a:r>
              <a:rPr lang="en-US" baseline="0" dirty="0"/>
              <a:t>Overview of the CARAVAN AB structure, members, and goal</a:t>
            </a:r>
          </a:p>
        </p:txBody>
      </p:sp>
      <p:sp>
        <p:nvSpPr>
          <p:cNvPr id="4" name="Slide Number Placeholder 3"/>
          <p:cNvSpPr>
            <a:spLocks noGrp="1"/>
          </p:cNvSpPr>
          <p:nvPr>
            <p:ph type="sldNum" sz="quarter" idx="10"/>
          </p:nvPr>
        </p:nvSpPr>
        <p:spPr/>
        <p:txBody>
          <a:bodyPr/>
          <a:lstStyle/>
          <a:p>
            <a:fld id="{2B24AEF3-72EB-4929-A01A-A9179D0BD60B}" type="slidenum">
              <a:rPr lang="en-US" smtClean="0"/>
              <a:t>16</a:t>
            </a:fld>
            <a:endParaRPr lang="en-US"/>
          </a:p>
        </p:txBody>
      </p:sp>
    </p:spTree>
    <p:extLst>
      <p:ext uri="{BB962C8B-B14F-4D97-AF65-F5344CB8AC3E}">
        <p14:creationId xmlns:p14="http://schemas.microsoft.com/office/powerpoint/2010/main" val="202697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CABs are one way to apply CBPR in research projects—mechanism for community members to have representation in research activities. </a:t>
            </a:r>
            <a:r>
              <a:rPr lang="en-US" sz="1800" dirty="0">
                <a:effectLst/>
                <a:latin typeface="Segoe UI" panose="020B0502040204020203" pitchFamily="34" charset="0"/>
              </a:rPr>
              <a:t>highlight this concept came out of CBPR, but lots of folks are using this model beyond CBPR - in community engaged research, but it's not always CBPR</a:t>
            </a:r>
          </a:p>
          <a:p>
            <a:endParaRPr lang="en-US" sz="1800" dirty="0">
              <a:effectLst/>
              <a:latin typeface="Segoe UI" panose="020B0502040204020203" pitchFamily="34" charset="0"/>
            </a:endParaRPr>
          </a:p>
          <a:p>
            <a:r>
              <a:rPr lang="en-US" sz="1800" dirty="0">
                <a:effectLst/>
                <a:latin typeface="Segoe UI" panose="020B0502040204020203" pitchFamily="34" charset="0"/>
              </a:rPr>
              <a:t>Allowing projects to gather insights and information form the local population helps in better targeting resources and planning, and helps to ensure that interventions and programs better fit the communities and patients they are being developed for</a:t>
            </a:r>
          </a:p>
          <a:p>
            <a:endParaRPr lang="en-US" dirty="0"/>
          </a:p>
          <a:p>
            <a:r>
              <a:rPr lang="en-US" dirty="0"/>
              <a:t>Figure adapted from Barbara Israel six sequential phases: </a:t>
            </a:r>
          </a:p>
          <a:p>
            <a:r>
              <a:rPr lang="en-US" dirty="0"/>
              <a:t>Forming a CBPR partnership</a:t>
            </a:r>
          </a:p>
          <a:p>
            <a:r>
              <a:rPr lang="en-US" dirty="0"/>
              <a:t>Assessing community strengths, dynamics, and priorities</a:t>
            </a:r>
          </a:p>
          <a:p>
            <a:r>
              <a:rPr lang="en-US" dirty="0"/>
              <a:t>Designing the research project</a:t>
            </a:r>
          </a:p>
          <a:p>
            <a:r>
              <a:rPr lang="en-US" dirty="0"/>
              <a:t>Feedback and interpreting research findings</a:t>
            </a:r>
          </a:p>
          <a:p>
            <a:r>
              <a:rPr lang="en-US" dirty="0"/>
              <a:t>Disseminating and translating research findings</a:t>
            </a:r>
          </a:p>
          <a:p>
            <a:endParaRPr lang="en-US" dirty="0"/>
          </a:p>
          <a:p>
            <a:r>
              <a:rPr lang="en-US" dirty="0"/>
              <a:t>Theory behind CBPR/CABs focuses on community involvement in research, but </a:t>
            </a:r>
            <a:r>
              <a:rPr lang="en-US" sz="1800" dirty="0">
                <a:solidFill>
                  <a:srgbClr val="000000"/>
                </a:solidFill>
                <a:effectLst/>
                <a:latin typeface="Calibri" panose="020F0502020204030204" pitchFamily="34" charset="0"/>
                <a:ea typeface="Calibri" panose="020F0502020204030204" pitchFamily="34" charset="0"/>
              </a:rPr>
              <a:t>little empirical guidance exists on how to effectively lead CABs, or recruitment and retention strategies</a:t>
            </a:r>
          </a:p>
          <a:p>
            <a:endParaRPr lang="en-US" sz="180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B24AEF3-72EB-4929-A01A-A9179D0BD60B}" type="slidenum">
              <a:rPr lang="en-US" smtClean="0"/>
              <a:t>2</a:t>
            </a:fld>
            <a:endParaRPr lang="en-US"/>
          </a:p>
        </p:txBody>
      </p:sp>
    </p:spTree>
    <p:extLst>
      <p:ext uri="{BB962C8B-B14F-4D97-AF65-F5344CB8AC3E}">
        <p14:creationId xmlns:p14="http://schemas.microsoft.com/office/powerpoint/2010/main" val="4181350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12121"/>
                </a:solidFill>
                <a:latin typeface="BlinkMacSystemFont"/>
              </a:rPr>
              <a:t>-We wanted to tackle this question because within our programs we have numerous advisory boards, frequent </a:t>
            </a:r>
            <a:r>
              <a:rPr lang="en-US" sz="1800" b="0" i="0" u="none" strike="noStrike" dirty="0">
                <a:solidFill>
                  <a:srgbClr val="585E60"/>
                </a:solidFill>
                <a:effectLst/>
                <a:latin typeface="Lato Regular" panose="020F0502020204030203" pitchFamily="34" charset="0"/>
              </a:rPr>
              <a:t>comment/recommendation of AB within our proposals, understand what it takes to effectively run/sustain a CAB to better integrate them into our research work</a:t>
            </a:r>
            <a:endParaRPr lang="en-US" b="0" i="0" dirty="0">
              <a:solidFill>
                <a:srgbClr val="212121"/>
              </a:solidFill>
              <a:effectLs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12121"/>
              </a:solidFill>
              <a:effectLs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BlinkMacSystemFont"/>
              </a:rPr>
              <a:t>- </a:t>
            </a:r>
            <a:r>
              <a:rPr lang="en-US" b="0" i="0" dirty="0">
                <a:solidFill>
                  <a:srgbClr val="000000"/>
                </a:solidFill>
                <a:effectLst/>
                <a:latin typeface="Calibri" panose="020F0502020204030204" pitchFamily="34" charset="0"/>
              </a:rPr>
              <a:t>Oregon Rural Practice-based Research Network (ORPRN), a statewide network of primary care clinicians, community partners, and academicians dedicated to studying the delivery of health care, improving the health of Oregonians, and reducing rural health disparities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000000"/>
                </a:solidFill>
                <a:effectLst/>
                <a:latin typeface="Calibri" panose="020F0502020204030204" pitchFamily="34" charset="0"/>
              </a:rPr>
              <a:t>the Oregon Clinical and Translational Research Institute, a part of the National Center for Translational Sciences funded CTSA consortium that encompasses 50+ hubs around the country and provides a broad expanse of clinical and translational services to enhance the efficiency and quality of rigorously translating research ideas into impact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0" i="0" dirty="0">
              <a:solidFill>
                <a:srgbClr val="000000"/>
              </a:solidFill>
              <a:effectLst/>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Segoe UI" panose="020B0502040204020203" pitchFamily="34" charset="0"/>
              </a:rPr>
              <a:t>Could highlight that some of these boards are temporary (CES is like a day event), others are for study duration, and some are enduring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800" dirty="0">
              <a:effectLst/>
              <a:latin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000000"/>
                </a:solidFill>
                <a:effectLst/>
                <a:latin typeface="Calibri" panose="020F0502020204030204" pitchFamily="34" charset="0"/>
              </a:rPr>
              <a:t>Therefore, the goal of this work was to identify best practices and challenges in executing community advisory boards, we developed case studies from advisory boards with ORPRN and OCTRI</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10"/>
          </p:nvPr>
        </p:nvSpPr>
        <p:spPr/>
        <p:txBody>
          <a:bodyPr/>
          <a:lstStyle/>
          <a:p>
            <a:fld id="{2B24AEF3-72EB-4929-A01A-A9179D0BD60B}" type="slidenum">
              <a:rPr lang="en-US" smtClean="0"/>
              <a:t>3</a:t>
            </a:fld>
            <a:endParaRPr lang="en-US"/>
          </a:p>
        </p:txBody>
      </p:sp>
    </p:spTree>
    <p:extLst>
      <p:ext uri="{BB962C8B-B14F-4D97-AF65-F5344CB8AC3E}">
        <p14:creationId xmlns:p14="http://schemas.microsoft.com/office/powerpoint/2010/main" val="23137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0" i="0" dirty="0">
                <a:solidFill>
                  <a:srgbClr val="000000"/>
                </a:solidFill>
                <a:effectLst/>
                <a:latin typeface="Calibri" panose="020F0502020204030204" pitchFamily="34" charset="0"/>
              </a:rPr>
              <a:t>CABs identified for this study supported partnered research, technical assistance, and education projects using five case examples: a statewide colorectal cancer technical assistance program, a rural veteran access to care research study, Project ECHO, wildfire smoke impact on prenatal and infant health project, and a cancer early detection study.</a:t>
            </a:r>
          </a:p>
          <a:p>
            <a:endParaRPr lang="en-US" b="0" dirty="0"/>
          </a:p>
          <a:p>
            <a:r>
              <a:rPr lang="en-US" b="0" dirty="0"/>
              <a:t>The interviews were designed to capture structure of CABs, changes over time, challenges, and best practices</a:t>
            </a:r>
            <a:endParaRPr lang="en-US" dirty="0"/>
          </a:p>
          <a:p>
            <a:endParaRPr lang="en-US" b="0" dirty="0"/>
          </a:p>
          <a:p>
            <a:endParaRPr lang="en-US" b="0" dirty="0"/>
          </a:p>
        </p:txBody>
      </p:sp>
      <p:sp>
        <p:nvSpPr>
          <p:cNvPr id="4" name="Slide Number Placeholder 3"/>
          <p:cNvSpPr>
            <a:spLocks noGrp="1"/>
          </p:cNvSpPr>
          <p:nvPr>
            <p:ph type="sldNum" sz="quarter" idx="5"/>
          </p:nvPr>
        </p:nvSpPr>
        <p:spPr/>
        <p:txBody>
          <a:bodyPr/>
          <a:lstStyle/>
          <a:p>
            <a:fld id="{61C96C10-ABE1-4A3B-902A-07F2F81BB47C}" type="slidenum">
              <a:rPr lang="en-US" smtClean="0"/>
              <a:t>4</a:t>
            </a:fld>
            <a:endParaRPr lang="en-US"/>
          </a:p>
        </p:txBody>
      </p:sp>
    </p:spTree>
    <p:extLst>
      <p:ext uri="{BB962C8B-B14F-4D97-AF65-F5344CB8AC3E}">
        <p14:creationId xmlns:p14="http://schemas.microsoft.com/office/powerpoint/2010/main" val="3679688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anchored our themes/best practices to the stages of project lifecycle from the project management literature or the sequence through which a project progresses.</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clustered the interview themes around these four stages, 4 best practices and 4 challenges were identified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Initiation: </a:t>
            </a:r>
            <a:r>
              <a:rPr lang="en-US" dirty="0"/>
              <a:t>Funding for project secured, need for CAB established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Planning: </a:t>
            </a:r>
            <a:r>
              <a:rPr lang="en-US" dirty="0"/>
              <a:t>Recruiting CAB members, developing plan for CAB structure and meetings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Project Execution: </a:t>
            </a:r>
            <a:r>
              <a:rPr lang="en-US" dirty="0"/>
              <a:t>CAB meetings to inform and direct project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Continuation or project closure: </a:t>
            </a:r>
            <a:r>
              <a:rPr lang="en-US" dirty="0"/>
              <a:t>Dissemination of project findings, evaluation of CAB</a:t>
            </a:r>
          </a:p>
          <a:p>
            <a:pPr marL="0" indent="0">
              <a:buFont typeface="Arial" panose="020B0604020202020204" pitchFamily="34" charset="0"/>
              <a:buNone/>
            </a:pPr>
            <a:endParaRPr lang="en-US" b="0" i="0" dirty="0">
              <a:solidFill>
                <a:srgbClr val="000000"/>
              </a:solidFill>
              <a:effectLst/>
              <a:latin typeface="Calibri" panose="020F0502020204030204" pitchFamily="34" charset="0"/>
            </a:endParaRPr>
          </a:p>
          <a:p>
            <a:pPr marL="0" indent="0">
              <a:buFont typeface="Arial" panose="020B0604020202020204" pitchFamily="34" charset="0"/>
              <a:buNone/>
            </a:pPr>
            <a:r>
              <a:rPr lang="en-US" b="0" i="0" dirty="0">
                <a:solidFill>
                  <a:srgbClr val="000000"/>
                </a:solidFill>
                <a:effectLst/>
                <a:latin typeface="Calibri" panose="020F0502020204030204" pitchFamily="34" charset="0"/>
              </a:rPr>
              <a:t>Four best practices were identified: </a:t>
            </a:r>
          </a:p>
          <a:p>
            <a:pPr marL="171450" indent="-171450">
              <a:buFont typeface="Arial" panose="020B0604020202020204" pitchFamily="34" charset="0"/>
              <a:buChar char="•"/>
            </a:pPr>
            <a:r>
              <a:rPr lang="en-US" b="0" i="0" dirty="0">
                <a:solidFill>
                  <a:srgbClr val="000000"/>
                </a:solidFill>
                <a:effectLst/>
                <a:latin typeface="Calibri" panose="020F0502020204030204" pitchFamily="34" charset="0"/>
              </a:rPr>
              <a:t>Establishing clear purpose, goals, and expectations via collaborative decision-making and a subsequent charter; </a:t>
            </a:r>
          </a:p>
          <a:p>
            <a:pPr marL="171450" indent="-171450">
              <a:buFont typeface="Arial" panose="020B0604020202020204" pitchFamily="34" charset="0"/>
              <a:buChar char="•"/>
            </a:pPr>
            <a:r>
              <a:rPr lang="en-US" b="0" i="0" dirty="0">
                <a:solidFill>
                  <a:srgbClr val="000000"/>
                </a:solidFill>
                <a:effectLst/>
                <a:latin typeface="Calibri" panose="020F0502020204030204" pitchFamily="34" charset="0"/>
              </a:rPr>
              <a:t>increasing the benefits to participation via financial compensation and space to support CAB member’s personal and/or professional goals; </a:t>
            </a:r>
          </a:p>
          <a:p>
            <a:pPr marL="171450" indent="-171450">
              <a:buFont typeface="Arial" panose="020B0604020202020204" pitchFamily="34" charset="0"/>
              <a:buChar char="•"/>
            </a:pPr>
            <a:r>
              <a:rPr lang="en-US" b="0" i="0" dirty="0">
                <a:solidFill>
                  <a:srgbClr val="000000"/>
                </a:solidFill>
                <a:effectLst/>
                <a:latin typeface="Calibri" panose="020F0502020204030204" pitchFamily="34" charset="0"/>
              </a:rPr>
              <a:t>engaging a research team member with sufficient time and resources to build and maintain a board; </a:t>
            </a:r>
          </a:p>
          <a:p>
            <a:pPr marL="171450" indent="-171450">
              <a:buFont typeface="Arial" panose="020B0604020202020204" pitchFamily="34" charset="0"/>
              <a:buChar char="•"/>
            </a:pPr>
            <a:r>
              <a:rPr lang="en-US" b="0" i="0" dirty="0">
                <a:solidFill>
                  <a:srgbClr val="000000"/>
                </a:solidFill>
                <a:effectLst/>
                <a:latin typeface="Calibri" panose="020F0502020204030204" pitchFamily="34" charset="0"/>
              </a:rPr>
              <a:t>leveraging existing boards and structures when appropriate to balance meaningful engagement with the time burden of participating in a CAB</a:t>
            </a:r>
            <a:endParaRPr lang="en-US" b="0" dirty="0"/>
          </a:p>
        </p:txBody>
      </p:sp>
      <p:sp>
        <p:nvSpPr>
          <p:cNvPr id="4" name="Slide Number Placeholder 3"/>
          <p:cNvSpPr>
            <a:spLocks noGrp="1"/>
          </p:cNvSpPr>
          <p:nvPr>
            <p:ph type="sldNum" sz="quarter" idx="5"/>
          </p:nvPr>
        </p:nvSpPr>
        <p:spPr/>
        <p:txBody>
          <a:bodyPr/>
          <a:lstStyle/>
          <a:p>
            <a:fld id="{61C96C10-ABE1-4A3B-902A-07F2F81BB47C}" type="slidenum">
              <a:rPr lang="en-US" smtClean="0"/>
              <a:t>5</a:t>
            </a:fld>
            <a:endParaRPr lang="en-US"/>
          </a:p>
        </p:txBody>
      </p:sp>
    </p:spTree>
    <p:extLst>
      <p:ext uri="{BB962C8B-B14F-4D97-AF65-F5344CB8AC3E}">
        <p14:creationId xmlns:p14="http://schemas.microsoft.com/office/powerpoint/2010/main" val="666327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Things to identify/clarify:</a:t>
            </a:r>
          </a:p>
          <a:p>
            <a:pPr marL="228600" marR="0" lvl="0" indent="-2286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Have a charter that people can refer back to for goals, time commitment, vision, responsibilities, etc. – review regularly and change as needed</a:t>
            </a:r>
          </a:p>
          <a:p>
            <a:pPr marL="228600" marR="0" lvl="0"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long do people stay on the board, how many meetings do they need to attend</a:t>
            </a:r>
          </a:p>
          <a:p>
            <a:pPr marL="685800" marR="0" lvl="1" indent="-2286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dirty="0"/>
              <a:t>CARAVAN: after the first year of AB, cleaner structures around term lengths, letting people bow out when they wanted to. This also allowed the research team to clarify when is recruitment season for AB, so appropriate time could be allocated to recruiting new members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Be clear about how much of AB members time is needed to participate – is it only advisory board meetings? Are there tasks they may be asked to do in between meetings? Is any in-person time expected? (this can be a barrier!) </a:t>
            </a:r>
          </a:p>
          <a:p>
            <a:pPr marL="685800" marR="0" lvl="1" indent="-228600">
              <a:lnSpc>
                <a:spcPct val="107000"/>
              </a:lnSpc>
              <a:spcBef>
                <a:spcPts val="0"/>
              </a:spcBef>
              <a:spcAft>
                <a:spcPts val="0"/>
              </a:spcAft>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Wingdings" panose="05000000000000000000" pitchFamily="2"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5"/>
          </p:nvPr>
        </p:nvSpPr>
        <p:spPr/>
        <p:txBody>
          <a:bodyPr/>
          <a:lstStyle/>
          <a:p>
            <a:fld id="{61C96C10-ABE1-4A3B-902A-07F2F81BB47C}" type="slidenum">
              <a:rPr lang="en-US" smtClean="0"/>
              <a:t>6</a:t>
            </a:fld>
            <a:endParaRPr lang="en-US"/>
          </a:p>
        </p:txBody>
      </p:sp>
    </p:spTree>
    <p:extLst>
      <p:ext uri="{BB962C8B-B14F-4D97-AF65-F5344CB8AC3E}">
        <p14:creationId xmlns:p14="http://schemas.microsoft.com/office/powerpoint/2010/main" val="3813974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Site visits</a:t>
            </a: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Old school—channeling LJ, means a lot to show up—the physical trouble that someone gone to drive, get to know them and know how they are doing  </a:t>
            </a: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Bi-directional effort, the research team is giving—we are listening to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Providing opportunity for board members to get to know and connect with each other personally and professionally, an opportunity to share about their work and ask for support when needed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CARAVAN examples: research work directly ties into day to day work, AB can make connections with other organizations supporting Veterans, provide resources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Share events, communicate and promote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5"/>
          </p:nvPr>
        </p:nvSpPr>
        <p:spPr/>
        <p:txBody>
          <a:bodyPr/>
          <a:lstStyle/>
          <a:p>
            <a:fld id="{61C96C10-ABE1-4A3B-902A-07F2F81BB47C}" type="slidenum">
              <a:rPr lang="en-US" smtClean="0"/>
              <a:t>7</a:t>
            </a:fld>
            <a:endParaRPr lang="en-US"/>
          </a:p>
        </p:txBody>
      </p:sp>
    </p:spTree>
    <p:extLst>
      <p:ext uri="{BB962C8B-B14F-4D97-AF65-F5344CB8AC3E}">
        <p14:creationId xmlns:p14="http://schemas.microsoft.com/office/powerpoint/2010/main" val="2846617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Some interviewees reported spending 10-20 hours prepping for each advisory board meeting. This does not include time spent relationship building etc.</a:t>
            </a:r>
          </a:p>
          <a:p>
            <a:r>
              <a:rPr lang="en-US" b="0" dirty="0"/>
              <a:t>CARAVAN example: developed </a:t>
            </a:r>
            <a:r>
              <a:rPr lang="en-US" b="0" i="0" dirty="0">
                <a:solidFill>
                  <a:srgbClr val="000000"/>
                </a:solidFill>
                <a:effectLst/>
                <a:latin typeface="Times New Roman" panose="02020603050405020304" pitchFamily="18" charset="0"/>
              </a:rPr>
              <a:t>pre-work videos to refresh members with content</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pre-work was valuable to encourage the expectations that you are looking for a variety of voices, encourage during the meetings themselves, having a phone call or meet up before AB-work done, </a:t>
            </a:r>
            <a:r>
              <a:rPr lang="en-US" b="0" i="0" dirty="0" err="1">
                <a:solidFill>
                  <a:srgbClr val="000000"/>
                </a:solidFill>
                <a:effectLst/>
                <a:latin typeface="Times New Roman" panose="02020603050405020304" pitchFamily="18" charset="0"/>
              </a:rPr>
              <a:t>wy</a:t>
            </a:r>
            <a:r>
              <a:rPr lang="en-US" b="0" i="0" dirty="0">
                <a:solidFill>
                  <a:srgbClr val="000000"/>
                </a:solidFill>
                <a:effectLst/>
                <a:latin typeface="Times New Roman" panose="02020603050405020304" pitchFamily="18" charset="0"/>
              </a:rPr>
              <a:t> they are being invited, and perspective they bring to increase comfort—</a:t>
            </a:r>
            <a:endParaRPr lang="en-US" b="0" dirty="0"/>
          </a:p>
        </p:txBody>
      </p:sp>
      <p:sp>
        <p:nvSpPr>
          <p:cNvPr id="4" name="Slide Number Placeholder 3"/>
          <p:cNvSpPr>
            <a:spLocks noGrp="1"/>
          </p:cNvSpPr>
          <p:nvPr>
            <p:ph type="sldNum" sz="quarter" idx="5"/>
          </p:nvPr>
        </p:nvSpPr>
        <p:spPr/>
        <p:txBody>
          <a:bodyPr/>
          <a:lstStyle/>
          <a:p>
            <a:fld id="{61C96C10-ABE1-4A3B-902A-07F2F81BB47C}" type="slidenum">
              <a:rPr lang="en-US" smtClean="0"/>
              <a:t>8</a:t>
            </a:fld>
            <a:endParaRPr lang="en-US"/>
          </a:p>
        </p:txBody>
      </p:sp>
    </p:spTree>
    <p:extLst>
      <p:ext uri="{BB962C8B-B14F-4D97-AF65-F5344CB8AC3E}">
        <p14:creationId xmlns:p14="http://schemas.microsoft.com/office/powerpoint/2010/main" val="2735186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Utlizied</a:t>
            </a:r>
            <a:r>
              <a:rPr lang="en-US" b="1" dirty="0"/>
              <a:t> Advisory board for related project</a:t>
            </a:r>
            <a:r>
              <a:rPr lang="en-US" dirty="0"/>
              <a:t>: leveraging existing structures to balance meaningful engagement with limited time; using one advisory board to talk about multiple projects (CORPs and Kansagara)--it’s labor intensive and take a lot of effort and energy—thinking in topic arenas or across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Also utilizing the overarching ORPRN AB to connect to subject matter experts for topic specific boards or feedback? </a:t>
            </a: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nSpc>
                <a:spcPct val="107000"/>
              </a:lnSpc>
              <a:spcBef>
                <a:spcPts val="0"/>
              </a:spcBef>
              <a:spcAft>
                <a:spcPts val="0"/>
              </a:spcAft>
              <a:buFont typeface="Wingdings" panose="05000000000000000000" pitchFamily="2"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5"/>
          </p:nvPr>
        </p:nvSpPr>
        <p:spPr/>
        <p:txBody>
          <a:bodyPr/>
          <a:lstStyle/>
          <a:p>
            <a:fld id="{61C96C10-ABE1-4A3B-902A-07F2F81BB47C}" type="slidenum">
              <a:rPr lang="en-US" smtClean="0"/>
              <a:t>9</a:t>
            </a:fld>
            <a:endParaRPr lang="en-US"/>
          </a:p>
        </p:txBody>
      </p:sp>
    </p:spTree>
    <p:extLst>
      <p:ext uri="{BB962C8B-B14F-4D97-AF65-F5344CB8AC3E}">
        <p14:creationId xmlns:p14="http://schemas.microsoft.com/office/powerpoint/2010/main" val="2427141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3235"/>
          </a:xfrm>
          <a:solidFill>
            <a:srgbClr val="A0D2E8"/>
          </a:solidFill>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838200" y="1455174"/>
            <a:ext cx="10515600" cy="5037699"/>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2897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757E-407C-4D81-959F-AE4EE100D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705994-4EFB-4998-A0C1-3AAF75D763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8522AE-2980-4CE8-87CE-023B1F81FA22}"/>
              </a:ext>
            </a:extLst>
          </p:cNvPr>
          <p:cNvSpPr>
            <a:spLocks noGrp="1"/>
          </p:cNvSpPr>
          <p:nvPr>
            <p:ph type="dt" sz="half" idx="10"/>
          </p:nvPr>
        </p:nvSpPr>
        <p:spPr/>
        <p:txBody>
          <a:bodyPr/>
          <a:lstStyle/>
          <a:p>
            <a:fld id="{ADE85328-AE59-4822-9141-D67B6612F841}" type="datetimeFigureOut">
              <a:rPr lang="en-US" smtClean="0"/>
              <a:t>6/7/2024</a:t>
            </a:fld>
            <a:endParaRPr lang="en-US"/>
          </a:p>
        </p:txBody>
      </p:sp>
      <p:sp>
        <p:nvSpPr>
          <p:cNvPr id="5" name="Footer Placeholder 4">
            <a:extLst>
              <a:ext uri="{FF2B5EF4-FFF2-40B4-BE49-F238E27FC236}">
                <a16:creationId xmlns:a16="http://schemas.microsoft.com/office/drawing/2014/main" id="{AD57298C-D87B-46AB-BD70-74450F943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9AEE7-B011-4FD3-9BB1-A3B963B0EB55}"/>
              </a:ext>
            </a:extLst>
          </p:cNvPr>
          <p:cNvSpPr>
            <a:spLocks noGrp="1"/>
          </p:cNvSpPr>
          <p:nvPr>
            <p:ph type="sldNum" sz="quarter" idx="12"/>
          </p:nvPr>
        </p:nvSpPr>
        <p:spPr/>
        <p:txBody>
          <a:bodyPr/>
          <a:lstStyle/>
          <a:p>
            <a:fld id="{12E765FB-68BA-4E08-885E-89B1818DE44D}" type="slidenum">
              <a:rPr lang="en-US" smtClean="0"/>
              <a:t>‹#›</a:t>
            </a:fld>
            <a:endParaRPr lang="en-US"/>
          </a:p>
        </p:txBody>
      </p:sp>
    </p:spTree>
    <p:extLst>
      <p:ext uri="{BB962C8B-B14F-4D97-AF65-F5344CB8AC3E}">
        <p14:creationId xmlns:p14="http://schemas.microsoft.com/office/powerpoint/2010/main" val="2884680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17D731-5B22-400A-93E2-64DB4DD01FED}"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4016F-FE78-4781-994D-4F3B933A6B7A}" type="slidenum">
              <a:rPr lang="en-US" smtClean="0"/>
              <a:t>‹#›</a:t>
            </a:fld>
            <a:endParaRPr lang="en-US"/>
          </a:p>
        </p:txBody>
      </p:sp>
    </p:spTree>
    <p:extLst>
      <p:ext uri="{BB962C8B-B14F-4D97-AF65-F5344CB8AC3E}">
        <p14:creationId xmlns:p14="http://schemas.microsoft.com/office/powerpoint/2010/main" val="362555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17D731-5B22-400A-93E2-64DB4DD01FED}"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4016F-FE78-4781-994D-4F3B933A6B7A}" type="slidenum">
              <a:rPr lang="en-US" smtClean="0"/>
              <a:t>‹#›</a:t>
            </a:fld>
            <a:endParaRPr lang="en-US"/>
          </a:p>
        </p:txBody>
      </p:sp>
    </p:spTree>
    <p:extLst>
      <p:ext uri="{BB962C8B-B14F-4D97-AF65-F5344CB8AC3E}">
        <p14:creationId xmlns:p14="http://schemas.microsoft.com/office/powerpoint/2010/main" val="182946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2732"/>
          </a:xfrm>
          <a:solidFill>
            <a:srgbClr val="A0D2E8"/>
          </a:solidFill>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838200" y="1543665"/>
            <a:ext cx="5181600" cy="4633298"/>
          </a:xfrm>
        </p:spPr>
        <p:txBody>
          <a:bodyPr/>
          <a:lstStyle>
            <a:lvl1pPr>
              <a:spcAft>
                <a:spcPts val="600"/>
              </a:spcAft>
              <a:defRPr/>
            </a:lvl1pPr>
            <a:lvl2pPr>
              <a:spcAft>
                <a:spcPts val="600"/>
              </a:spcAft>
              <a:defRPr/>
            </a:lvl2pPr>
            <a:lvl3pPr>
              <a:spcAft>
                <a:spcPts val="600"/>
              </a:spcAft>
              <a:defRPr/>
            </a:lvl3pPr>
            <a:lvl4pPr>
              <a:spcAft>
                <a:spcPts val="600"/>
              </a:spcAft>
              <a:defRPr/>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72200" y="1543665"/>
            <a:ext cx="5181600" cy="4633298"/>
          </a:xfrm>
        </p:spPr>
        <p:txBody>
          <a:bodyPr/>
          <a:lstStyle>
            <a:lvl1pPr>
              <a:spcAft>
                <a:spcPts val="600"/>
              </a:spcAft>
              <a:defRPr/>
            </a:lvl1pPr>
            <a:lvl2pPr>
              <a:spcAft>
                <a:spcPts val="600"/>
              </a:spcAft>
              <a:defRPr/>
            </a:lvl2pPr>
            <a:lvl3pPr>
              <a:spcAft>
                <a:spcPts val="600"/>
              </a:spcAft>
              <a:defRPr/>
            </a:lvl3pPr>
            <a:lvl4pPr>
              <a:spcAft>
                <a:spcPts val="600"/>
              </a:spcAft>
              <a:defRPr/>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31058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17D731-5B22-400A-93E2-64DB4DD01FED}" type="datetimeFigureOut">
              <a:rPr lang="en-US" smtClean="0"/>
              <a:t>6/7/2024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24016F-FE78-4781-994D-4F3B933A6B7A}" type="slidenum">
              <a:rPr lang="en-US" smtClean="0"/>
              <a:t>‹#›</a:t>
            </a:fld>
            <a:endParaRPr lang="en-US"/>
          </a:p>
        </p:txBody>
      </p:sp>
    </p:spTree>
    <p:extLst>
      <p:ext uri="{BB962C8B-B14F-4D97-AF65-F5344CB8AC3E}">
        <p14:creationId xmlns:p14="http://schemas.microsoft.com/office/powerpoint/2010/main" val="83828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17D731-5B22-400A-93E2-64DB4DD01FED}" type="datetimeFigureOut">
              <a:rPr lang="en-US" smtClean="0"/>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24016F-FE78-4781-994D-4F3B933A6B7A}" type="slidenum">
              <a:rPr lang="en-US" smtClean="0"/>
              <a:t>‹#›</a:t>
            </a:fld>
            <a:endParaRPr lang="en-US"/>
          </a:p>
        </p:txBody>
      </p:sp>
    </p:spTree>
    <p:extLst>
      <p:ext uri="{BB962C8B-B14F-4D97-AF65-F5344CB8AC3E}">
        <p14:creationId xmlns:p14="http://schemas.microsoft.com/office/powerpoint/2010/main" val="90247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7D731-5B22-400A-93E2-64DB4DD01FED}" type="datetimeFigureOut">
              <a:rPr lang="en-US" smtClean="0"/>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24016F-FE78-4781-994D-4F3B933A6B7A}" type="slidenum">
              <a:rPr lang="en-US" smtClean="0"/>
              <a:t>‹#›</a:t>
            </a:fld>
            <a:endParaRPr lang="en-US"/>
          </a:p>
        </p:txBody>
      </p:sp>
    </p:spTree>
    <p:extLst>
      <p:ext uri="{BB962C8B-B14F-4D97-AF65-F5344CB8AC3E}">
        <p14:creationId xmlns:p14="http://schemas.microsoft.com/office/powerpoint/2010/main" val="3203501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17D731-5B22-400A-93E2-64DB4DD01FED}"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4016F-FE78-4781-994D-4F3B933A6B7A}" type="slidenum">
              <a:rPr lang="en-US" smtClean="0"/>
              <a:t>‹#›</a:t>
            </a:fld>
            <a:endParaRPr lang="en-US"/>
          </a:p>
        </p:txBody>
      </p:sp>
    </p:spTree>
    <p:extLst>
      <p:ext uri="{BB962C8B-B14F-4D97-AF65-F5344CB8AC3E}">
        <p14:creationId xmlns:p14="http://schemas.microsoft.com/office/powerpoint/2010/main" val="23584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C0BADC-3E60-42AB-8B5A-0706916B95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666EF8-7251-4A29-B3A1-C0825FD480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28A52-8AFB-4F01-B68E-B09A771EA5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85328-AE59-4822-9141-D67B6612F841}" type="datetimeFigureOut">
              <a:rPr lang="en-US" smtClean="0"/>
              <a:t>6/7/2024</a:t>
            </a:fld>
            <a:endParaRPr lang="en-US"/>
          </a:p>
        </p:txBody>
      </p:sp>
      <p:sp>
        <p:nvSpPr>
          <p:cNvPr id="5" name="Footer Placeholder 4">
            <a:extLst>
              <a:ext uri="{FF2B5EF4-FFF2-40B4-BE49-F238E27FC236}">
                <a16:creationId xmlns:a16="http://schemas.microsoft.com/office/drawing/2014/main" id="{EA048793-EA81-458B-ACA4-F244C7C2D0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E003D0-7A55-4A96-8BE0-4EA763FDD2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765FB-68BA-4E08-885E-89B1818DE44D}" type="slidenum">
              <a:rPr lang="en-US" smtClean="0"/>
              <a:t>‹#›</a:t>
            </a:fld>
            <a:endParaRPr lang="en-US"/>
          </a:p>
        </p:txBody>
      </p:sp>
    </p:spTree>
    <p:extLst>
      <p:ext uri="{BB962C8B-B14F-4D97-AF65-F5344CB8AC3E}">
        <p14:creationId xmlns:p14="http://schemas.microsoft.com/office/powerpoint/2010/main" val="3630891268"/>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1_124EAED3.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microsoft.com/office/2018/10/relationships/comments" Target="../comments/modernComment_213_307CA46C.xm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pixabay.com/en/partnership-connectedness-personal-526405/" TargetMode="Externa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mailto:ramalinn@ohsu.edu" TargetMode="Externa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18/10/relationships/comments" Target="../comments/modernComment_2AE_1F37D14E.xml"/><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02_ACFC78B5.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2A2_5A1B4EFE.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98" y="150552"/>
            <a:ext cx="11959318" cy="6522752"/>
          </a:xfrm>
          <a:prstGeom prst="rect">
            <a:avLst/>
          </a:prstGeom>
        </p:spPr>
      </p:pic>
      <p:sp>
        <p:nvSpPr>
          <p:cNvPr id="7" name="TextBox 6"/>
          <p:cNvSpPr txBox="1"/>
          <p:nvPr/>
        </p:nvSpPr>
        <p:spPr>
          <a:xfrm>
            <a:off x="101998" y="420375"/>
            <a:ext cx="11959318" cy="1754326"/>
          </a:xfrm>
          <a:prstGeom prst="rect">
            <a:avLst/>
          </a:prstGeom>
          <a:solidFill>
            <a:srgbClr val="52ABD5">
              <a:alpha val="71000"/>
            </a:srgbClr>
          </a:solidFill>
        </p:spPr>
        <p:txBody>
          <a:bodyPr wrap="square" rtlCol="0">
            <a:spAutoFit/>
          </a:bodyPr>
          <a:lstStyle/>
          <a:p>
            <a:pPr algn="ctr"/>
            <a:r>
              <a:rPr lang="en-US" sz="5400" b="1" dirty="0"/>
              <a:t>Strategies for Successful Implementation of Rural Community Advisory Boards</a:t>
            </a:r>
            <a:endParaRPr lang="en-US" sz="54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24A71E6-D882-4BD4-95B4-8D096AA6238D}"/>
              </a:ext>
            </a:extLst>
          </p:cNvPr>
          <p:cNvSpPr txBox="1"/>
          <p:nvPr/>
        </p:nvSpPr>
        <p:spPr>
          <a:xfrm>
            <a:off x="2057400" y="4549646"/>
            <a:ext cx="9901237" cy="2062103"/>
          </a:xfrm>
          <a:prstGeom prst="rect">
            <a:avLst/>
          </a:prstGeom>
          <a:solidFill>
            <a:srgbClr val="D9D9D9">
              <a:alpha val="80000"/>
            </a:srgbClr>
          </a:solidFill>
        </p:spPr>
        <p:txBody>
          <a:bodyPr wrap="square" rtlCol="0">
            <a:spAutoFit/>
          </a:bodyPr>
          <a:lstStyle/>
          <a:p>
            <a:pPr algn="ctr"/>
            <a:r>
              <a:rPr lang="en-US" sz="2400" b="1" dirty="0"/>
              <a:t>NithyaPriya Ramalingam, PhD, </a:t>
            </a:r>
          </a:p>
          <a:p>
            <a:pPr algn="ctr"/>
            <a:r>
              <a:rPr lang="en-US" sz="2000" b="1" dirty="0"/>
              <a:t>Senior Analyst &amp; Qualitative Core Lead, Oregon Rural Practice-based Research Network</a:t>
            </a:r>
          </a:p>
          <a:p>
            <a:endParaRPr lang="en-US" sz="2400" b="1" dirty="0">
              <a:solidFill>
                <a:schemeClr val="bg1"/>
              </a:solidFill>
            </a:endParaRPr>
          </a:p>
          <a:p>
            <a:pPr algn="ctr"/>
            <a:r>
              <a:rPr lang="en-US" sz="2000" b="1" dirty="0"/>
              <a:t>Laura Campbell, MBA, MPH; Brittany Badicke MPH; Margaret McLain McDonnell, MPH; Mary Patzel, MBA; Emily Myers, MPH; Chrystal Barnes, MPH; Alex Moore MPH; Melinda M. Davis, PhD, MCR</a:t>
            </a:r>
          </a:p>
        </p:txBody>
      </p:sp>
    </p:spTree>
    <p:extLst>
      <p:ext uri="{BB962C8B-B14F-4D97-AF65-F5344CB8AC3E}">
        <p14:creationId xmlns:p14="http://schemas.microsoft.com/office/powerpoint/2010/main" val="307146451"/>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43B826-39E0-4C9D-A48A-FAF450ECC89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654426" y="5277489"/>
            <a:ext cx="2095614" cy="1480028"/>
          </a:xfrm>
          <a:prstGeom prst="rect">
            <a:avLst/>
          </a:prstGeom>
        </p:spPr>
      </p:pic>
      <p:sp>
        <p:nvSpPr>
          <p:cNvPr id="2" name="Title 1">
            <a:extLst>
              <a:ext uri="{FF2B5EF4-FFF2-40B4-BE49-F238E27FC236}">
                <a16:creationId xmlns:a16="http://schemas.microsoft.com/office/drawing/2014/main" id="{26180063-2CCB-4983-A4B3-B8DB0978ED69}"/>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52CF0871-DFEE-4ADF-B88A-FE3F0109F54A}"/>
              </a:ext>
            </a:extLst>
          </p:cNvPr>
          <p:cNvSpPr>
            <a:spLocks noGrp="1"/>
          </p:cNvSpPr>
          <p:nvPr>
            <p:ph idx="1"/>
          </p:nvPr>
        </p:nvSpPr>
        <p:spPr/>
        <p:txBody>
          <a:bodyPr>
            <a:normAutofit lnSpcReduction="10000"/>
          </a:bodyPr>
          <a:lstStyle/>
          <a:p>
            <a:r>
              <a:rPr lang="en-US" dirty="0"/>
              <a:t>Four best practices identified</a:t>
            </a:r>
          </a:p>
          <a:p>
            <a:pPr lvl="1"/>
            <a:r>
              <a:rPr lang="en-US" dirty="0"/>
              <a:t>Well-defined expectations for participation and meaningful benefits for community members are essential to success</a:t>
            </a:r>
          </a:p>
          <a:p>
            <a:pPr lvl="1"/>
            <a:r>
              <a:rPr lang="en-US" dirty="0"/>
              <a:t>Investment of time and $$ is critical</a:t>
            </a:r>
          </a:p>
          <a:p>
            <a:r>
              <a:rPr lang="en-US" dirty="0"/>
              <a:t>Additional research is needed to explore</a:t>
            </a:r>
          </a:p>
          <a:p>
            <a:pPr lvl="1"/>
            <a:r>
              <a:rPr lang="en-US" dirty="0"/>
              <a:t>Impacts of variations in CAB structures</a:t>
            </a:r>
          </a:p>
          <a:p>
            <a:pPr lvl="1"/>
            <a:r>
              <a:rPr lang="en-US" dirty="0"/>
              <a:t>Similarities/differences between rural versus urban CAB</a:t>
            </a:r>
          </a:p>
          <a:p>
            <a:pPr lvl="1"/>
            <a:r>
              <a:rPr lang="en-US" dirty="0"/>
              <a:t>Effectiveness of the best practices described and perspectives of CAB members</a:t>
            </a:r>
          </a:p>
          <a:p>
            <a:r>
              <a:rPr lang="en-US" b="1" dirty="0"/>
              <a:t>Diverse partners make great research!</a:t>
            </a:r>
          </a:p>
        </p:txBody>
      </p:sp>
    </p:spTree>
    <p:extLst>
      <p:ext uri="{BB962C8B-B14F-4D97-AF65-F5344CB8AC3E}">
        <p14:creationId xmlns:p14="http://schemas.microsoft.com/office/powerpoint/2010/main" val="813474924"/>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terans Rural Health Resource Centers">
            <a:extLst>
              <a:ext uri="{FF2B5EF4-FFF2-40B4-BE49-F238E27FC236}">
                <a16:creationId xmlns:a16="http://schemas.microsoft.com/office/drawing/2014/main" id="{C2EA304E-2529-1146-2189-CFF13E833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869" y="3168824"/>
            <a:ext cx="4798435" cy="31120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Acknowledgements</a:t>
            </a:r>
            <a:endParaRPr lang="en-US" dirty="0"/>
          </a:p>
        </p:txBody>
      </p:sp>
      <p:sp>
        <p:nvSpPr>
          <p:cNvPr id="3" name="Content Placeholder 2"/>
          <p:cNvSpPr>
            <a:spLocks noGrp="1"/>
          </p:cNvSpPr>
          <p:nvPr>
            <p:ph idx="1"/>
          </p:nvPr>
        </p:nvSpPr>
        <p:spPr/>
        <p:txBody>
          <a:bodyPr/>
          <a:lstStyle/>
          <a:p>
            <a:r>
              <a:rPr lang="en-US" dirty="0"/>
              <a:t>Funding from the Veterans Rural Heath Resource Center-Portland (Award # VRHRC-P, OMAT 15529)</a:t>
            </a:r>
          </a:p>
          <a:p>
            <a:r>
              <a:rPr lang="en-US" dirty="0"/>
              <a:t>PI: Melinda Davis, PhD</a:t>
            </a:r>
          </a:p>
          <a:p>
            <a:r>
              <a:rPr lang="en-US" dirty="0"/>
              <a:t>Study Team: Mary Patzel, Chrystal</a:t>
            </a:r>
          </a:p>
          <a:p>
            <a:pPr marL="0" indent="0">
              <a:buNone/>
            </a:pPr>
            <a:r>
              <a:rPr lang="en-US" dirty="0"/>
              <a:t>		     Barnes, Alex Moore,</a:t>
            </a:r>
          </a:p>
          <a:p>
            <a:pPr marL="0" indent="0">
              <a:buNone/>
            </a:pPr>
            <a:r>
              <a:rPr lang="en-US" dirty="0"/>
              <a:t>		     Victoria Sanchez, Nithya</a:t>
            </a:r>
          </a:p>
          <a:p>
            <a:pPr marL="0" indent="0">
              <a:buNone/>
            </a:pPr>
            <a:r>
              <a:rPr lang="en-US" dirty="0"/>
              <a:t>		     Ramalingam</a:t>
            </a:r>
          </a:p>
          <a:p>
            <a:endParaRPr lang="en-US" dirty="0"/>
          </a:p>
          <a:p>
            <a:endParaRPr lang="en-US" dirty="0"/>
          </a:p>
          <a:p>
            <a:endParaRPr lang="en-US" dirty="0"/>
          </a:p>
        </p:txBody>
      </p:sp>
    </p:spTree>
    <p:extLst>
      <p:ext uri="{BB962C8B-B14F-4D97-AF65-F5344CB8AC3E}">
        <p14:creationId xmlns:p14="http://schemas.microsoft.com/office/powerpoint/2010/main" val="2574773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42774"/>
          <a:stretch/>
        </p:blipFill>
        <p:spPr>
          <a:xfrm>
            <a:off x="168588" y="137569"/>
            <a:ext cx="11842124" cy="6565883"/>
          </a:xfrm>
          <a:prstGeom prst="rect">
            <a:avLst/>
          </a:prstGeom>
        </p:spPr>
      </p:pic>
      <p:sp>
        <p:nvSpPr>
          <p:cNvPr id="5" name="TextBox 4"/>
          <p:cNvSpPr txBox="1"/>
          <p:nvPr/>
        </p:nvSpPr>
        <p:spPr>
          <a:xfrm>
            <a:off x="168588" y="2866512"/>
            <a:ext cx="11842124" cy="1107996"/>
          </a:xfrm>
          <a:prstGeom prst="rect">
            <a:avLst/>
          </a:prstGeom>
          <a:solidFill>
            <a:srgbClr val="52ABD5">
              <a:alpha val="71000"/>
            </a:srgbClr>
          </a:solidFill>
        </p:spPr>
        <p:txBody>
          <a:bodyPr wrap="square" rtlCol="0">
            <a:spAutoFit/>
          </a:bodyPr>
          <a:lstStyle/>
          <a:p>
            <a:pPr algn="ctr"/>
            <a:r>
              <a:rPr lang="en-US" sz="6600" b="1" dirty="0">
                <a:solidFill>
                  <a:srgbClr val="FFC000"/>
                </a:solidFill>
                <a:latin typeface="Century Gothic" panose="020B0502020202020204" pitchFamily="34" charset="0"/>
              </a:rPr>
              <a:t>Thank you! </a:t>
            </a:r>
          </a:p>
        </p:txBody>
      </p:sp>
      <p:sp>
        <p:nvSpPr>
          <p:cNvPr id="2" name="TextBox 1">
            <a:extLst>
              <a:ext uri="{FF2B5EF4-FFF2-40B4-BE49-F238E27FC236}">
                <a16:creationId xmlns:a16="http://schemas.microsoft.com/office/drawing/2014/main" id="{BB6B9CC5-CC08-48C9-A811-DAF79AADE54D}"/>
              </a:ext>
            </a:extLst>
          </p:cNvPr>
          <p:cNvSpPr txBox="1"/>
          <p:nvPr/>
        </p:nvSpPr>
        <p:spPr>
          <a:xfrm>
            <a:off x="6280030" y="4179683"/>
            <a:ext cx="5434640" cy="1661993"/>
          </a:xfrm>
          <a:prstGeom prst="rect">
            <a:avLst/>
          </a:prstGeom>
          <a:noFill/>
        </p:spPr>
        <p:txBody>
          <a:bodyPr wrap="square" rtlCol="0">
            <a:spAutoFit/>
          </a:bodyPr>
          <a:lstStyle/>
          <a:p>
            <a:r>
              <a:rPr lang="en-US" sz="2800" dirty="0">
                <a:solidFill>
                  <a:schemeClr val="bg1"/>
                </a:solidFill>
              </a:rPr>
              <a:t>Nithya Ramalingam, PhD</a:t>
            </a:r>
          </a:p>
          <a:p>
            <a:r>
              <a:rPr lang="en-US" sz="2800" dirty="0">
                <a:solidFill>
                  <a:schemeClr val="bg1"/>
                </a:solidFill>
                <a:hlinkClick r:id="rId4">
                  <a:extLst>
                    <a:ext uri="{A12FA001-AC4F-418D-AE19-62706E023703}">
                      <ahyp:hlinkClr xmlns:ahyp="http://schemas.microsoft.com/office/drawing/2018/hyperlinkcolor" val="tx"/>
                    </a:ext>
                  </a:extLst>
                </a:hlinkClick>
              </a:rPr>
              <a:t>ramalinn@ohsu.edu</a:t>
            </a:r>
            <a:endParaRPr lang="en-US" sz="2800" dirty="0">
              <a:solidFill>
                <a:schemeClr val="bg1"/>
              </a:solidFill>
            </a:endParaRPr>
          </a:p>
          <a:p>
            <a:endParaRPr lang="en-US" sz="28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802163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13DCD418-F57A-9116-425E-393B4E9EC631}"/>
              </a:ext>
            </a:extLst>
          </p:cNvPr>
          <p:cNvGraphicFramePr/>
          <p:nvPr/>
        </p:nvGraphicFramePr>
        <p:xfrm>
          <a:off x="0" y="-421259"/>
          <a:ext cx="12206377" cy="87184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65C149DE-BAEB-4A41-B218-2EBFEBF8A1C3}"/>
              </a:ext>
            </a:extLst>
          </p:cNvPr>
          <p:cNvSpPr>
            <a:spLocks noGrp="1"/>
          </p:cNvSpPr>
          <p:nvPr>
            <p:ph type="title"/>
          </p:nvPr>
        </p:nvSpPr>
        <p:spPr/>
        <p:txBody>
          <a:bodyPr/>
          <a:lstStyle/>
          <a:p>
            <a:r>
              <a:rPr lang="en-US" dirty="0"/>
              <a:t>Themes: Challenges</a:t>
            </a:r>
          </a:p>
        </p:txBody>
      </p:sp>
      <p:sp>
        <p:nvSpPr>
          <p:cNvPr id="12" name="TextBox 11">
            <a:extLst>
              <a:ext uri="{FF2B5EF4-FFF2-40B4-BE49-F238E27FC236}">
                <a16:creationId xmlns:a16="http://schemas.microsoft.com/office/drawing/2014/main" id="{E9534A31-81B0-C1A9-61B9-DDBF2371EFD2}"/>
              </a:ext>
            </a:extLst>
          </p:cNvPr>
          <p:cNvSpPr txBox="1"/>
          <p:nvPr/>
        </p:nvSpPr>
        <p:spPr>
          <a:xfrm>
            <a:off x="8671560" y="5356656"/>
            <a:ext cx="2834640" cy="923330"/>
          </a:xfrm>
          <a:prstGeom prst="rect">
            <a:avLst/>
          </a:prstGeom>
          <a:noFill/>
        </p:spPr>
        <p:txBody>
          <a:bodyPr wrap="square" rtlCol="0">
            <a:spAutoFit/>
          </a:bodyPr>
          <a:lstStyle/>
          <a:p>
            <a:pPr algn="ctr"/>
            <a:r>
              <a:rPr lang="en-US" dirty="0">
                <a:solidFill>
                  <a:srgbClr val="000000"/>
                </a:solidFill>
                <a:latin typeface="Calibri" panose="020F0502020204030204" pitchFamily="34" charset="0"/>
              </a:rPr>
              <a:t>L</a:t>
            </a:r>
            <a:r>
              <a:rPr lang="en-US" b="0" i="0" dirty="0">
                <a:solidFill>
                  <a:srgbClr val="000000"/>
                </a:solidFill>
                <a:effectLst/>
                <a:latin typeface="Calibri" panose="020F0502020204030204" pitchFamily="34" charset="0"/>
              </a:rPr>
              <a:t>ongevity and sustainability challenges due to funding and timelines</a:t>
            </a:r>
            <a:endParaRPr lang="en-US" dirty="0"/>
          </a:p>
        </p:txBody>
      </p:sp>
      <p:sp>
        <p:nvSpPr>
          <p:cNvPr id="13" name="TextBox 12">
            <a:extLst>
              <a:ext uri="{FF2B5EF4-FFF2-40B4-BE49-F238E27FC236}">
                <a16:creationId xmlns:a16="http://schemas.microsoft.com/office/drawing/2014/main" id="{87D452BE-D2F8-C6CE-9575-338C9F9F821D}"/>
              </a:ext>
            </a:extLst>
          </p:cNvPr>
          <p:cNvSpPr txBox="1"/>
          <p:nvPr/>
        </p:nvSpPr>
        <p:spPr>
          <a:xfrm>
            <a:off x="6905720" y="1930836"/>
            <a:ext cx="2954560" cy="646331"/>
          </a:xfrm>
          <a:prstGeom prst="rect">
            <a:avLst/>
          </a:prstGeom>
          <a:noFill/>
        </p:spPr>
        <p:txBody>
          <a:bodyPr wrap="square" rtlCol="0">
            <a:spAutoFit/>
          </a:bodyPr>
          <a:lstStyle/>
          <a:p>
            <a:pPr algn="ctr"/>
            <a:r>
              <a:rPr lang="en-US" dirty="0">
                <a:solidFill>
                  <a:srgbClr val="000000"/>
                </a:solidFill>
                <a:latin typeface="Calibri" panose="020F0502020204030204" pitchFamily="34" charset="0"/>
              </a:rPr>
              <a:t>M</a:t>
            </a:r>
            <a:r>
              <a:rPr lang="en-US" b="0" i="0" dirty="0">
                <a:solidFill>
                  <a:srgbClr val="000000"/>
                </a:solidFill>
                <a:effectLst/>
                <a:latin typeface="Calibri" panose="020F0502020204030204" pitchFamily="34" charset="0"/>
              </a:rPr>
              <a:t>aintaining momentum in the face of member turnover</a:t>
            </a:r>
            <a:endParaRPr lang="en-US" dirty="0"/>
          </a:p>
        </p:txBody>
      </p:sp>
      <p:sp>
        <p:nvSpPr>
          <p:cNvPr id="3" name="Arrow: Circular 2">
            <a:extLst>
              <a:ext uri="{FF2B5EF4-FFF2-40B4-BE49-F238E27FC236}">
                <a16:creationId xmlns:a16="http://schemas.microsoft.com/office/drawing/2014/main" id="{7B4E0C43-63A9-CE6F-8EAA-CF36CA29D411}"/>
              </a:ext>
            </a:extLst>
          </p:cNvPr>
          <p:cNvSpPr/>
          <p:nvPr/>
        </p:nvSpPr>
        <p:spPr>
          <a:xfrm>
            <a:off x="5147733" y="2261922"/>
            <a:ext cx="2153612" cy="2244437"/>
          </a:xfrm>
          <a:prstGeom prst="circular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Arrow: Circular 3">
            <a:extLst>
              <a:ext uri="{FF2B5EF4-FFF2-40B4-BE49-F238E27FC236}">
                <a16:creationId xmlns:a16="http://schemas.microsoft.com/office/drawing/2014/main" id="{B078001E-0CD4-BEA6-BEEB-9A89948CF2D0}"/>
              </a:ext>
            </a:extLst>
          </p:cNvPr>
          <p:cNvSpPr/>
          <p:nvPr/>
        </p:nvSpPr>
        <p:spPr>
          <a:xfrm rot="10800000">
            <a:off x="5164282" y="3343973"/>
            <a:ext cx="2153612" cy="2244437"/>
          </a:xfrm>
          <a:prstGeom prst="circular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30115C56-BAFF-D8AD-B7C4-0EBC9A5B89C0}"/>
              </a:ext>
            </a:extLst>
          </p:cNvPr>
          <p:cNvSpPr txBox="1"/>
          <p:nvPr/>
        </p:nvSpPr>
        <p:spPr>
          <a:xfrm>
            <a:off x="2654300" y="5339554"/>
            <a:ext cx="3098800" cy="646331"/>
          </a:xfrm>
          <a:prstGeom prst="rect">
            <a:avLst/>
          </a:prstGeom>
          <a:noFill/>
        </p:spPr>
        <p:txBody>
          <a:bodyPr wrap="square" rtlCol="0">
            <a:spAutoFit/>
          </a:bodyPr>
          <a:lstStyle/>
          <a:p>
            <a:pPr algn="ctr"/>
            <a:r>
              <a:rPr lang="en-US" dirty="0">
                <a:solidFill>
                  <a:srgbClr val="000000"/>
                </a:solidFill>
                <a:latin typeface="Calibri" panose="020F0502020204030204" pitchFamily="34" charset="0"/>
              </a:rPr>
              <a:t>C</a:t>
            </a:r>
            <a:r>
              <a:rPr lang="en-US" b="0" i="0" dirty="0">
                <a:solidFill>
                  <a:srgbClr val="000000"/>
                </a:solidFill>
                <a:effectLst/>
                <a:latin typeface="Calibri" panose="020F0502020204030204" pitchFamily="34" charset="0"/>
              </a:rPr>
              <a:t>reating a diverse and representative board</a:t>
            </a:r>
            <a:endParaRPr lang="en-US" dirty="0"/>
          </a:p>
        </p:txBody>
      </p:sp>
      <p:sp>
        <p:nvSpPr>
          <p:cNvPr id="6" name="TextBox 5">
            <a:extLst>
              <a:ext uri="{FF2B5EF4-FFF2-40B4-BE49-F238E27FC236}">
                <a16:creationId xmlns:a16="http://schemas.microsoft.com/office/drawing/2014/main" id="{764D6D1E-B540-6A10-1F14-EB6368A3EF95}"/>
              </a:ext>
            </a:extLst>
          </p:cNvPr>
          <p:cNvSpPr txBox="1"/>
          <p:nvPr/>
        </p:nvSpPr>
        <p:spPr>
          <a:xfrm>
            <a:off x="574530" y="1593079"/>
            <a:ext cx="3694210" cy="923330"/>
          </a:xfrm>
          <a:prstGeom prst="rect">
            <a:avLst/>
          </a:prstGeom>
          <a:noFill/>
        </p:spPr>
        <p:txBody>
          <a:bodyPr wrap="square" rtlCol="0">
            <a:spAutoFit/>
          </a:bodyPr>
          <a:lstStyle/>
          <a:p>
            <a:pPr algn="ctr"/>
            <a:r>
              <a:rPr lang="en-US" dirty="0">
                <a:solidFill>
                  <a:srgbClr val="000000"/>
                </a:solidFill>
                <a:latin typeface="Calibri" panose="020F0502020204030204" pitchFamily="34" charset="0"/>
              </a:rPr>
              <a:t>I</a:t>
            </a:r>
            <a:r>
              <a:rPr lang="en-US" b="0" i="0" dirty="0">
                <a:solidFill>
                  <a:srgbClr val="000000"/>
                </a:solidFill>
                <a:effectLst/>
                <a:latin typeface="Calibri" panose="020F0502020204030204" pitchFamily="34" charset="0"/>
              </a:rPr>
              <a:t>dentifying potential members who have time to participate without overburdening the same people</a:t>
            </a:r>
            <a:endParaRPr lang="en-US" dirty="0"/>
          </a:p>
        </p:txBody>
      </p:sp>
    </p:spTree>
    <p:extLst>
      <p:ext uri="{BB962C8B-B14F-4D97-AF65-F5344CB8AC3E}">
        <p14:creationId xmlns:p14="http://schemas.microsoft.com/office/powerpoint/2010/main" val="523751758"/>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13DCD418-F57A-9116-425E-393B4E9EC631}"/>
              </a:ext>
            </a:extLst>
          </p:cNvPr>
          <p:cNvGraphicFramePr/>
          <p:nvPr>
            <p:extLst>
              <p:ext uri="{D42A27DB-BD31-4B8C-83A1-F6EECF244321}">
                <p14:modId xmlns:p14="http://schemas.microsoft.com/office/powerpoint/2010/main" val="2095613653"/>
              </p:ext>
            </p:extLst>
          </p:nvPr>
        </p:nvGraphicFramePr>
        <p:xfrm>
          <a:off x="0" y="-421259"/>
          <a:ext cx="12206377" cy="8718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65C149DE-BAEB-4A41-B218-2EBFEBF8A1C3}"/>
              </a:ext>
            </a:extLst>
          </p:cNvPr>
          <p:cNvSpPr>
            <a:spLocks noGrp="1"/>
          </p:cNvSpPr>
          <p:nvPr>
            <p:ph type="title"/>
          </p:nvPr>
        </p:nvSpPr>
        <p:spPr/>
        <p:txBody>
          <a:bodyPr/>
          <a:lstStyle/>
          <a:p>
            <a:r>
              <a:rPr lang="en-US" dirty="0"/>
              <a:t>Methods: Advisory Board Lifecycle</a:t>
            </a:r>
          </a:p>
        </p:txBody>
      </p:sp>
      <p:sp>
        <p:nvSpPr>
          <p:cNvPr id="10" name="TextBox 9">
            <a:extLst>
              <a:ext uri="{FF2B5EF4-FFF2-40B4-BE49-F238E27FC236}">
                <a16:creationId xmlns:a16="http://schemas.microsoft.com/office/drawing/2014/main" id="{962601ED-BFAA-57A4-72AF-B6F5F0E48E78}"/>
              </a:ext>
            </a:extLst>
          </p:cNvPr>
          <p:cNvSpPr txBox="1"/>
          <p:nvPr/>
        </p:nvSpPr>
        <p:spPr>
          <a:xfrm>
            <a:off x="838200" y="1731578"/>
            <a:ext cx="3098800" cy="646331"/>
          </a:xfrm>
          <a:prstGeom prst="rect">
            <a:avLst/>
          </a:prstGeom>
          <a:noFill/>
        </p:spPr>
        <p:txBody>
          <a:bodyPr wrap="square" rtlCol="0">
            <a:spAutoFit/>
          </a:bodyPr>
          <a:lstStyle/>
          <a:p>
            <a:pPr algn="ctr"/>
            <a:r>
              <a:rPr lang="en-US" dirty="0"/>
              <a:t>Funding for project secured, need for CAB established</a:t>
            </a:r>
          </a:p>
        </p:txBody>
      </p:sp>
      <p:sp>
        <p:nvSpPr>
          <p:cNvPr id="11" name="TextBox 10">
            <a:extLst>
              <a:ext uri="{FF2B5EF4-FFF2-40B4-BE49-F238E27FC236}">
                <a16:creationId xmlns:a16="http://schemas.microsoft.com/office/drawing/2014/main" id="{CE33CC60-83EB-B77F-19C6-B6ACD21AB989}"/>
              </a:ext>
            </a:extLst>
          </p:cNvPr>
          <p:cNvSpPr txBox="1"/>
          <p:nvPr/>
        </p:nvSpPr>
        <p:spPr>
          <a:xfrm>
            <a:off x="3293533" y="5389178"/>
            <a:ext cx="3098800" cy="923330"/>
          </a:xfrm>
          <a:prstGeom prst="rect">
            <a:avLst/>
          </a:prstGeom>
          <a:noFill/>
        </p:spPr>
        <p:txBody>
          <a:bodyPr wrap="square" rtlCol="0">
            <a:spAutoFit/>
          </a:bodyPr>
          <a:lstStyle/>
          <a:p>
            <a:pPr algn="ctr"/>
            <a:r>
              <a:rPr lang="en-US" dirty="0"/>
              <a:t>Recruiting CAB members, developing plan for CAB structure and meetings</a:t>
            </a:r>
          </a:p>
        </p:txBody>
      </p:sp>
      <p:sp>
        <p:nvSpPr>
          <p:cNvPr id="12" name="TextBox 11">
            <a:extLst>
              <a:ext uri="{FF2B5EF4-FFF2-40B4-BE49-F238E27FC236}">
                <a16:creationId xmlns:a16="http://schemas.microsoft.com/office/drawing/2014/main" id="{E9534A31-81B0-C1A9-61B9-DDBF2371EFD2}"/>
              </a:ext>
            </a:extLst>
          </p:cNvPr>
          <p:cNvSpPr txBox="1"/>
          <p:nvPr/>
        </p:nvSpPr>
        <p:spPr>
          <a:xfrm>
            <a:off x="8407400" y="5356656"/>
            <a:ext cx="3098800" cy="646331"/>
          </a:xfrm>
          <a:prstGeom prst="rect">
            <a:avLst/>
          </a:prstGeom>
          <a:noFill/>
        </p:spPr>
        <p:txBody>
          <a:bodyPr wrap="square" rtlCol="0">
            <a:spAutoFit/>
          </a:bodyPr>
          <a:lstStyle/>
          <a:p>
            <a:pPr algn="ctr"/>
            <a:r>
              <a:rPr lang="en-US" dirty="0"/>
              <a:t>Dissemination of project findings, evaluation of CAB</a:t>
            </a:r>
          </a:p>
        </p:txBody>
      </p:sp>
      <p:sp>
        <p:nvSpPr>
          <p:cNvPr id="13" name="TextBox 12">
            <a:extLst>
              <a:ext uri="{FF2B5EF4-FFF2-40B4-BE49-F238E27FC236}">
                <a16:creationId xmlns:a16="http://schemas.microsoft.com/office/drawing/2014/main" id="{87D452BE-D2F8-C6CE-9575-338C9F9F821D}"/>
              </a:ext>
            </a:extLst>
          </p:cNvPr>
          <p:cNvSpPr txBox="1"/>
          <p:nvPr/>
        </p:nvSpPr>
        <p:spPr>
          <a:xfrm>
            <a:off x="6053667" y="1745478"/>
            <a:ext cx="3098800" cy="646331"/>
          </a:xfrm>
          <a:prstGeom prst="rect">
            <a:avLst/>
          </a:prstGeom>
          <a:noFill/>
        </p:spPr>
        <p:txBody>
          <a:bodyPr wrap="square" rtlCol="0">
            <a:spAutoFit/>
          </a:bodyPr>
          <a:lstStyle/>
          <a:p>
            <a:pPr algn="ctr"/>
            <a:r>
              <a:rPr lang="en-US" dirty="0"/>
              <a:t>CAB meetings to inform and direct project work</a:t>
            </a:r>
          </a:p>
        </p:txBody>
      </p:sp>
    </p:spTree>
    <p:extLst>
      <p:ext uri="{BB962C8B-B14F-4D97-AF65-F5344CB8AC3E}">
        <p14:creationId xmlns:p14="http://schemas.microsoft.com/office/powerpoint/2010/main" val="446992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rgbClr val="002060"/>
                </a:solidFill>
              </a:rPr>
              <a:t>Results: CARAVAN </a:t>
            </a:r>
            <a:r>
              <a:rPr lang="en-US" dirty="0">
                <a:solidFill>
                  <a:srgbClr val="002060"/>
                </a:solidFill>
              </a:rPr>
              <a:t>Case Study</a:t>
            </a:r>
          </a:p>
        </p:txBody>
      </p:sp>
      <p:sp>
        <p:nvSpPr>
          <p:cNvPr id="7" name="Content Placeholder 2">
            <a:extLst>
              <a:ext uri="{FF2B5EF4-FFF2-40B4-BE49-F238E27FC236}">
                <a16:creationId xmlns:a16="http://schemas.microsoft.com/office/drawing/2014/main" id="{AC213D90-6CDE-4751-BD3E-1323295A56B8}"/>
              </a:ext>
            </a:extLst>
          </p:cNvPr>
          <p:cNvSpPr txBox="1">
            <a:spLocks/>
          </p:cNvSpPr>
          <p:nvPr/>
        </p:nvSpPr>
        <p:spPr>
          <a:xfrm>
            <a:off x="1311529" y="1563265"/>
            <a:ext cx="9568942" cy="37314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1900" dirty="0"/>
          </a:p>
          <a:p>
            <a:pPr marL="0" indent="0" algn="ctr">
              <a:buNone/>
            </a:pPr>
            <a:r>
              <a:rPr lang="en-US" dirty="0"/>
              <a:t>CARAVAN has investigated the research gaps surrounding </a:t>
            </a:r>
            <a:r>
              <a:rPr lang="en-US" b="1" dirty="0"/>
              <a:t>rural Veterans experiences accessing VA and non-VA primary care services </a:t>
            </a:r>
            <a:r>
              <a:rPr lang="en-US" dirty="0"/>
              <a:t>and update our understanding of the </a:t>
            </a:r>
            <a:r>
              <a:rPr lang="en-US" b="1" dirty="0"/>
              <a:t>factors that impact non-VA clinics’ experience caring for rural Veterans. </a:t>
            </a:r>
            <a:r>
              <a:rPr lang="en-US" dirty="0"/>
              <a:t>CARAVAN has been informed by a CAB since 2019. </a:t>
            </a:r>
          </a:p>
        </p:txBody>
      </p:sp>
      <p:pic>
        <p:nvPicPr>
          <p:cNvPr id="1026" name="Picture 2">
            <a:extLst>
              <a:ext uri="{FF2B5EF4-FFF2-40B4-BE49-F238E27FC236}">
                <a16:creationId xmlns:a16="http://schemas.microsoft.com/office/drawing/2014/main" id="{958BF153-DD1F-683D-5917-A13CAE03E1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211907"/>
            <a:ext cx="5610225"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227125"/>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Results: </a:t>
            </a:r>
            <a:r>
              <a:rPr lang="en-US" dirty="0"/>
              <a:t>CARAVAN</a:t>
            </a:r>
            <a:r>
              <a:rPr lang="en-US"/>
              <a:t> Case Study -</a:t>
            </a:r>
            <a:r>
              <a:rPr lang="en-US" dirty="0"/>
              <a:t> CAB overview</a:t>
            </a:r>
          </a:p>
        </p:txBody>
      </p:sp>
      <p:sp>
        <p:nvSpPr>
          <p:cNvPr id="7" name="Content Placeholder 2">
            <a:extLst>
              <a:ext uri="{FF2B5EF4-FFF2-40B4-BE49-F238E27FC236}">
                <a16:creationId xmlns:a16="http://schemas.microsoft.com/office/drawing/2014/main" id="{6CD8656A-3C4E-B413-4DE3-3DC3820214BA}"/>
              </a:ext>
            </a:extLst>
          </p:cNvPr>
          <p:cNvSpPr>
            <a:spLocks noGrp="1"/>
          </p:cNvSpPr>
          <p:nvPr>
            <p:ph idx="1"/>
          </p:nvPr>
        </p:nvSpPr>
        <p:spPr>
          <a:xfrm>
            <a:off x="838200" y="1455738"/>
            <a:ext cx="10515600" cy="5037137"/>
          </a:xfrm>
        </p:spPr>
        <p:txBody>
          <a:bodyPr>
            <a:normAutofit/>
          </a:bodyPr>
          <a:lstStyle/>
          <a:p>
            <a:r>
              <a:rPr lang="en-US" dirty="0"/>
              <a:t>Purpose:</a:t>
            </a:r>
          </a:p>
          <a:p>
            <a:pPr lvl="1"/>
            <a:r>
              <a:rPr lang="en-US" dirty="0">
                <a:solidFill>
                  <a:srgbClr val="000000"/>
                </a:solidFill>
                <a:latin typeface="WordVisi_MSFontService"/>
              </a:rPr>
              <a:t>Gain community perspective on research activities</a:t>
            </a:r>
          </a:p>
          <a:p>
            <a:r>
              <a:rPr lang="en-US" dirty="0"/>
              <a:t>Members:</a:t>
            </a:r>
          </a:p>
          <a:p>
            <a:pPr lvl="1"/>
            <a:r>
              <a:rPr lang="en-US" dirty="0"/>
              <a:t>Initially proposed as exclusively rural Veterans, membership evolved as project aims changed</a:t>
            </a:r>
          </a:p>
          <a:p>
            <a:r>
              <a:rPr lang="en-US" dirty="0"/>
              <a:t>Structure: </a:t>
            </a:r>
          </a:p>
          <a:p>
            <a:pPr lvl="1"/>
            <a:r>
              <a:rPr lang="en-US" dirty="0"/>
              <a:t>Hour long, quarterly meetings</a:t>
            </a:r>
          </a:p>
          <a:p>
            <a:pPr lvl="1"/>
            <a:r>
              <a:rPr lang="en-US" dirty="0"/>
              <a:t>Payment is available for CAB members</a:t>
            </a:r>
          </a:p>
        </p:txBody>
      </p:sp>
    </p:spTree>
    <p:extLst>
      <p:ext uri="{BB962C8B-B14F-4D97-AF65-F5344CB8AC3E}">
        <p14:creationId xmlns:p14="http://schemas.microsoft.com/office/powerpoint/2010/main" val="1511739134"/>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Community Advisory Boards</a:t>
            </a:r>
          </a:p>
        </p:txBody>
      </p:sp>
      <p:sp>
        <p:nvSpPr>
          <p:cNvPr id="3" name="Content Placeholder 2"/>
          <p:cNvSpPr>
            <a:spLocks noGrp="1"/>
          </p:cNvSpPr>
          <p:nvPr>
            <p:ph idx="1"/>
          </p:nvPr>
        </p:nvSpPr>
        <p:spPr>
          <a:xfrm>
            <a:off x="838200" y="1455174"/>
            <a:ext cx="6505575" cy="5037699"/>
          </a:xfrm>
        </p:spPr>
        <p:txBody>
          <a:bodyPr vert="horz" lIns="91440" tIns="45720" rIns="91440" bIns="45720" rtlCol="0" anchor="t">
            <a:normAutofit lnSpcReduction="10000"/>
          </a:bodyPr>
          <a:lstStyle/>
          <a:p>
            <a:r>
              <a:rPr lang="en-US" dirty="0">
                <a:solidFill>
                  <a:srgbClr val="212121"/>
                </a:solidFill>
                <a:latin typeface="BlinkMacSystemFont"/>
              </a:rPr>
              <a:t>C</a:t>
            </a:r>
            <a:r>
              <a:rPr lang="en-US" b="0" i="0" dirty="0">
                <a:solidFill>
                  <a:srgbClr val="212121"/>
                </a:solidFill>
                <a:effectLst/>
                <a:latin typeface="BlinkMacSystemFont"/>
              </a:rPr>
              <a:t>ommunity </a:t>
            </a:r>
            <a:r>
              <a:rPr lang="en-US" dirty="0">
                <a:solidFill>
                  <a:srgbClr val="212121"/>
                </a:solidFill>
                <a:latin typeface="BlinkMacSystemFont"/>
              </a:rPr>
              <a:t>A</a:t>
            </a:r>
            <a:r>
              <a:rPr lang="en-US" b="0" i="0" dirty="0">
                <a:solidFill>
                  <a:srgbClr val="212121"/>
                </a:solidFill>
                <a:effectLst/>
                <a:latin typeface="BlinkMacSystemFont"/>
              </a:rPr>
              <a:t>dvisory </a:t>
            </a:r>
            <a:r>
              <a:rPr lang="en-US" dirty="0">
                <a:solidFill>
                  <a:srgbClr val="212121"/>
                </a:solidFill>
                <a:latin typeface="BlinkMacSystemFont"/>
              </a:rPr>
              <a:t>B</a:t>
            </a:r>
            <a:r>
              <a:rPr lang="en-US" b="0" i="0" dirty="0">
                <a:solidFill>
                  <a:srgbClr val="212121"/>
                </a:solidFill>
                <a:effectLst/>
                <a:latin typeface="BlinkMacSystemFont"/>
              </a:rPr>
              <a:t>oards (</a:t>
            </a:r>
            <a:r>
              <a:rPr lang="en-US" b="1" i="0" dirty="0">
                <a:solidFill>
                  <a:srgbClr val="212121"/>
                </a:solidFill>
                <a:effectLst/>
                <a:latin typeface="BlinkMacSystemFont"/>
              </a:rPr>
              <a:t>CABs</a:t>
            </a:r>
            <a:r>
              <a:rPr lang="en-US" b="0" i="0" dirty="0">
                <a:solidFill>
                  <a:srgbClr val="212121"/>
                </a:solidFill>
                <a:effectLst/>
                <a:latin typeface="BlinkMacSystemFont"/>
              </a:rPr>
              <a:t>) are a key component of successful Community-Based Participatory Research (CBPR) projects</a:t>
            </a:r>
            <a:r>
              <a:rPr lang="en-US" dirty="0">
                <a:solidFill>
                  <a:srgbClr val="212121"/>
                </a:solidFill>
                <a:latin typeface="BlinkMacSystemFont"/>
              </a:rPr>
              <a:t> </a:t>
            </a:r>
            <a:endParaRPr lang="en-US" b="0" i="0" dirty="0">
              <a:solidFill>
                <a:srgbClr val="212121"/>
              </a:solidFill>
              <a:effectLst/>
              <a:latin typeface="BlinkMacSystemFont"/>
            </a:endParaRPr>
          </a:p>
          <a:p>
            <a:pPr lvl="1"/>
            <a:r>
              <a:rPr lang="en-US" b="0" i="0" dirty="0">
                <a:solidFill>
                  <a:srgbClr val="212121"/>
                </a:solidFill>
                <a:effectLst/>
                <a:latin typeface="BlinkMacSystemFont"/>
              </a:rPr>
              <a:t>Mechanism for community members to have representation in research activities</a:t>
            </a:r>
            <a:r>
              <a:rPr lang="en-US" dirty="0">
                <a:solidFill>
                  <a:srgbClr val="212121"/>
                </a:solidFill>
                <a:latin typeface="BlinkMacSystemFont"/>
              </a:rPr>
              <a:t> </a:t>
            </a:r>
            <a:endParaRPr lang="en-US" b="0" i="0" dirty="0">
              <a:solidFill>
                <a:srgbClr val="212121"/>
              </a:solidFill>
              <a:effectLst/>
              <a:latin typeface="BlinkMacSystemFont"/>
            </a:endParaRPr>
          </a:p>
          <a:p>
            <a:pPr lvl="1"/>
            <a:r>
              <a:rPr lang="en-US" dirty="0">
                <a:solidFill>
                  <a:srgbClr val="212121"/>
                </a:solidFill>
                <a:latin typeface="BlinkMacSystemFont"/>
              </a:rPr>
              <a:t>CABs being utilized in non-CBPR projects</a:t>
            </a:r>
          </a:p>
          <a:p>
            <a:r>
              <a:rPr lang="en-US" b="0" i="0" dirty="0">
                <a:solidFill>
                  <a:srgbClr val="212121"/>
                </a:solidFill>
                <a:effectLst/>
                <a:latin typeface="BlinkMacSystemFont"/>
              </a:rPr>
              <a:t>Increasing recognition of value of community engagement</a:t>
            </a:r>
            <a:r>
              <a:rPr lang="en-US" dirty="0">
                <a:solidFill>
                  <a:srgbClr val="212121"/>
                </a:solidFill>
                <a:latin typeface="BlinkMacSystemFont"/>
              </a:rPr>
              <a:t> </a:t>
            </a:r>
            <a:endParaRPr lang="en-US" b="0" i="0" dirty="0">
              <a:solidFill>
                <a:srgbClr val="212121"/>
              </a:solidFill>
              <a:effectLst/>
              <a:latin typeface="BlinkMacSystemFont"/>
            </a:endParaRPr>
          </a:p>
        </p:txBody>
      </p:sp>
      <p:pic>
        <p:nvPicPr>
          <p:cNvPr id="5" name="Picture 4">
            <a:extLst>
              <a:ext uri="{FF2B5EF4-FFF2-40B4-BE49-F238E27FC236}">
                <a16:creationId xmlns:a16="http://schemas.microsoft.com/office/drawing/2014/main" id="{68E207C0-2ED2-594F-8EE6-8B6593ABA852}"/>
              </a:ext>
            </a:extLst>
          </p:cNvPr>
          <p:cNvPicPr>
            <a:picLocks noChangeAspect="1"/>
          </p:cNvPicPr>
          <p:nvPr/>
        </p:nvPicPr>
        <p:blipFill rotWithShape="1">
          <a:blip r:embed="rId3"/>
          <a:srcRect l="15073" r="7985" b="955"/>
          <a:stretch/>
        </p:blipFill>
        <p:spPr>
          <a:xfrm>
            <a:off x="7703128" y="1455174"/>
            <a:ext cx="4211782" cy="4377589"/>
          </a:xfrm>
          <a:prstGeom prst="rect">
            <a:avLst/>
          </a:prstGeom>
        </p:spPr>
      </p:pic>
      <p:pic>
        <p:nvPicPr>
          <p:cNvPr id="7" name="Picture 6">
            <a:extLst>
              <a:ext uri="{FF2B5EF4-FFF2-40B4-BE49-F238E27FC236}">
                <a16:creationId xmlns:a16="http://schemas.microsoft.com/office/drawing/2014/main" id="{D5C0D025-B301-66D4-E41C-8D5AC2C6F6AD}"/>
              </a:ext>
            </a:extLst>
          </p:cNvPr>
          <p:cNvPicPr>
            <a:picLocks noChangeAspect="1"/>
          </p:cNvPicPr>
          <p:nvPr/>
        </p:nvPicPr>
        <p:blipFill>
          <a:blip r:embed="rId4"/>
          <a:stretch>
            <a:fillRect/>
          </a:stretch>
        </p:blipFill>
        <p:spPr>
          <a:xfrm>
            <a:off x="7614226" y="6019577"/>
            <a:ext cx="4389586" cy="208797"/>
          </a:xfrm>
          <a:prstGeom prst="rect">
            <a:avLst/>
          </a:prstGeom>
        </p:spPr>
      </p:pic>
    </p:spTree>
    <p:extLst>
      <p:ext uri="{BB962C8B-B14F-4D97-AF65-F5344CB8AC3E}">
        <p14:creationId xmlns:p14="http://schemas.microsoft.com/office/powerpoint/2010/main" val="3822217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CABs within our system</a:t>
            </a:r>
          </a:p>
        </p:txBody>
      </p:sp>
      <p:sp>
        <p:nvSpPr>
          <p:cNvPr id="3" name="Content Placeholder 2"/>
          <p:cNvSpPr>
            <a:spLocks noGrp="1"/>
          </p:cNvSpPr>
          <p:nvPr>
            <p:ph idx="1"/>
          </p:nvPr>
        </p:nvSpPr>
        <p:spPr>
          <a:xfrm>
            <a:off x="5143937" y="1950720"/>
            <a:ext cx="6324600" cy="3963035"/>
          </a:xfrm>
        </p:spPr>
        <p:txBody>
          <a:bodyPr vert="horz" lIns="91440" tIns="45720" rIns="91440" bIns="45720" rtlCol="0" anchor="t">
            <a:normAutofit/>
          </a:bodyPr>
          <a:lstStyle/>
          <a:p>
            <a:r>
              <a:rPr lang="en-US" dirty="0">
                <a:cs typeface="Calibri" panose="020F0502020204030204"/>
              </a:rPr>
              <a:t>ORPRN has central advisory board to define program priorities</a:t>
            </a:r>
          </a:p>
          <a:p>
            <a:r>
              <a:rPr lang="en-US" dirty="0">
                <a:cs typeface="Calibri" panose="020F0502020204030204"/>
              </a:rPr>
              <a:t>Several regional community boards to inform on community needs</a:t>
            </a:r>
          </a:p>
          <a:p>
            <a:r>
              <a:rPr lang="en-US" dirty="0">
                <a:cs typeface="Calibri" panose="020F0502020204030204"/>
              </a:rPr>
              <a:t>10+ research advisory boards tied to individual projects</a:t>
            </a:r>
          </a:p>
        </p:txBody>
      </p:sp>
      <p:pic>
        <p:nvPicPr>
          <p:cNvPr id="5" name="Picture 2" descr="A close up of a logo&#10;&#10;Description automatically generated">
            <a:extLst>
              <a:ext uri="{FF2B5EF4-FFF2-40B4-BE49-F238E27FC236}">
                <a16:creationId xmlns:a16="http://schemas.microsoft.com/office/drawing/2014/main" id="{8232A9B9-1176-FE7D-4830-AE5D41941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41" y="4289988"/>
            <a:ext cx="3252979" cy="9032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up of a logo&#10;&#10;Description automatically generated">
            <a:extLst>
              <a:ext uri="{FF2B5EF4-FFF2-40B4-BE49-F238E27FC236}">
                <a16:creationId xmlns:a16="http://schemas.microsoft.com/office/drawing/2014/main" id="{47761C98-0B71-1FC2-FF63-5262B1F62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568012"/>
            <a:ext cx="3252979" cy="970010"/>
          </a:xfrm>
          <a:prstGeom prst="rect">
            <a:avLst/>
          </a:prstGeom>
        </p:spPr>
      </p:pic>
    </p:spTree>
    <p:extLst>
      <p:ext uri="{BB962C8B-B14F-4D97-AF65-F5344CB8AC3E}">
        <p14:creationId xmlns:p14="http://schemas.microsoft.com/office/powerpoint/2010/main" val="2688508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149DE-BAEB-4A41-B218-2EBFEBF8A1C3}"/>
              </a:ext>
            </a:extLst>
          </p:cNvPr>
          <p:cNvSpPr>
            <a:spLocks noGrp="1"/>
          </p:cNvSpPr>
          <p:nvPr>
            <p:ph type="title"/>
          </p:nvPr>
        </p:nvSpPr>
        <p:spPr/>
        <p:txBody>
          <a:bodyPr/>
          <a:lstStyle/>
          <a:p>
            <a:r>
              <a:rPr lang="en-US" dirty="0"/>
              <a:t>Methods: Data Collection and Analysis</a:t>
            </a:r>
          </a:p>
        </p:txBody>
      </p:sp>
      <p:sp>
        <p:nvSpPr>
          <p:cNvPr id="3" name="Content Placeholder 2">
            <a:extLst>
              <a:ext uri="{FF2B5EF4-FFF2-40B4-BE49-F238E27FC236}">
                <a16:creationId xmlns:a16="http://schemas.microsoft.com/office/drawing/2014/main" id="{DFD7AC92-5911-4143-98E0-57C8F8B7DE05}"/>
              </a:ext>
            </a:extLst>
          </p:cNvPr>
          <p:cNvSpPr>
            <a:spLocks noGrp="1"/>
          </p:cNvSpPr>
          <p:nvPr>
            <p:ph idx="1"/>
          </p:nvPr>
        </p:nvSpPr>
        <p:spPr>
          <a:xfrm>
            <a:off x="838200" y="1455174"/>
            <a:ext cx="6518564" cy="5037699"/>
          </a:xfrm>
        </p:spPr>
        <p:txBody>
          <a:bodyPr vert="horz" lIns="91440" tIns="45720" rIns="91440" bIns="45720" rtlCol="0" anchor="t">
            <a:normAutofit fontScale="92500" lnSpcReduction="10000"/>
          </a:bodyPr>
          <a:lstStyle/>
          <a:p>
            <a:r>
              <a:rPr lang="en-US" dirty="0"/>
              <a:t>Sample: Five CABs from OCTRI and ORPRN</a:t>
            </a:r>
          </a:p>
          <a:p>
            <a:r>
              <a:rPr lang="en-US" dirty="0"/>
              <a:t>Data sources: </a:t>
            </a:r>
            <a:endParaRPr lang="en-US" dirty="0">
              <a:ea typeface="Calibri"/>
              <a:cs typeface="Calibri"/>
            </a:endParaRPr>
          </a:p>
          <a:p>
            <a:pPr lvl="1"/>
            <a:r>
              <a:rPr lang="en-US" dirty="0"/>
              <a:t>Semi-structured interviews</a:t>
            </a:r>
            <a:endParaRPr lang="en-US" dirty="0">
              <a:ea typeface="Calibri"/>
              <a:cs typeface="Calibri"/>
            </a:endParaRPr>
          </a:p>
          <a:p>
            <a:pPr lvl="1"/>
            <a:r>
              <a:rPr lang="en-US" dirty="0"/>
              <a:t>Meeting notes from CAB meetings</a:t>
            </a:r>
            <a:endParaRPr lang="en-US" dirty="0">
              <a:ea typeface="Calibri"/>
              <a:cs typeface="Calibri"/>
            </a:endParaRPr>
          </a:p>
          <a:p>
            <a:r>
              <a:rPr lang="en-US" dirty="0"/>
              <a:t>Rapid qualitative analysis produced narrative summaries</a:t>
            </a:r>
            <a:endParaRPr lang="en-US" dirty="0">
              <a:ea typeface="Calibri"/>
              <a:cs typeface="Calibri"/>
            </a:endParaRPr>
          </a:p>
          <a:p>
            <a:pPr lvl="1"/>
            <a:r>
              <a:rPr lang="en-US" dirty="0"/>
              <a:t>Summaries were reviewed to identify cross-cutting best practices</a:t>
            </a:r>
          </a:p>
          <a:p>
            <a:pPr lvl="1"/>
            <a:r>
              <a:rPr lang="en-US" dirty="0">
                <a:ea typeface="Calibri"/>
                <a:cs typeface="Calibri"/>
              </a:rPr>
              <a:t>Journey mapping to anchor best practices to stages of CAB lifecycle</a:t>
            </a:r>
          </a:p>
        </p:txBody>
      </p:sp>
      <p:pic>
        <p:nvPicPr>
          <p:cNvPr id="2050" name="Picture 2" descr="Qualitative research - Free business and finance icons">
            <a:extLst>
              <a:ext uri="{FF2B5EF4-FFF2-40B4-BE49-F238E27FC236}">
                <a16:creationId xmlns:a16="http://schemas.microsoft.com/office/drawing/2014/main" id="{CC0A20C8-0300-F835-E2F2-195390F69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1920" y="2133600"/>
            <a:ext cx="3596640" cy="359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314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13DCD418-F57A-9116-425E-393B4E9EC631}"/>
              </a:ext>
            </a:extLst>
          </p:cNvPr>
          <p:cNvGraphicFramePr/>
          <p:nvPr>
            <p:extLst>
              <p:ext uri="{D42A27DB-BD31-4B8C-83A1-F6EECF244321}">
                <p14:modId xmlns:p14="http://schemas.microsoft.com/office/powerpoint/2010/main" val="1500249229"/>
              </p:ext>
            </p:extLst>
          </p:nvPr>
        </p:nvGraphicFramePr>
        <p:xfrm>
          <a:off x="0" y="-421259"/>
          <a:ext cx="12206377" cy="8718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65C149DE-BAEB-4A41-B218-2EBFEBF8A1C3}"/>
              </a:ext>
            </a:extLst>
          </p:cNvPr>
          <p:cNvSpPr>
            <a:spLocks noGrp="1"/>
          </p:cNvSpPr>
          <p:nvPr>
            <p:ph type="title"/>
          </p:nvPr>
        </p:nvSpPr>
        <p:spPr/>
        <p:txBody>
          <a:bodyPr/>
          <a:lstStyle/>
          <a:p>
            <a:r>
              <a:rPr lang="en-US"/>
              <a:t>Results</a:t>
            </a:r>
            <a:r>
              <a:rPr lang="en-US" dirty="0"/>
              <a:t>:</a:t>
            </a:r>
            <a:r>
              <a:rPr lang="en-US"/>
              <a:t> 4 Thematic</a:t>
            </a:r>
            <a:r>
              <a:rPr lang="en-US" dirty="0"/>
              <a:t> Best Practices</a:t>
            </a:r>
          </a:p>
        </p:txBody>
      </p:sp>
      <p:sp>
        <p:nvSpPr>
          <p:cNvPr id="10" name="TextBox 9">
            <a:extLst>
              <a:ext uri="{FF2B5EF4-FFF2-40B4-BE49-F238E27FC236}">
                <a16:creationId xmlns:a16="http://schemas.microsoft.com/office/drawing/2014/main" id="{962601ED-BFAA-57A4-72AF-B6F5F0E48E78}"/>
              </a:ext>
            </a:extLst>
          </p:cNvPr>
          <p:cNvSpPr txBox="1"/>
          <p:nvPr/>
        </p:nvSpPr>
        <p:spPr>
          <a:xfrm>
            <a:off x="838200" y="1454579"/>
            <a:ext cx="3098800" cy="1200329"/>
          </a:xfrm>
          <a:prstGeom prst="rect">
            <a:avLst/>
          </a:prstGeom>
          <a:noFill/>
        </p:spPr>
        <p:txBody>
          <a:bodyPr wrap="square" lIns="91440" tIns="45720" rIns="91440" bIns="45720" rtlCol="0" anchor="t">
            <a:spAutoFit/>
          </a:bodyPr>
          <a:lstStyle/>
          <a:p>
            <a:pPr algn="ctr"/>
            <a:r>
              <a:rPr lang="en-US">
                <a:solidFill>
                  <a:srgbClr val="000000"/>
                </a:solidFill>
                <a:latin typeface="Calibri"/>
                <a:ea typeface="Calibri"/>
                <a:cs typeface="Calibri"/>
              </a:rPr>
              <a:t>1. Establishing</a:t>
            </a:r>
            <a:r>
              <a:rPr lang="en-US" b="0" i="0">
                <a:solidFill>
                  <a:srgbClr val="000000"/>
                </a:solidFill>
                <a:effectLst/>
                <a:latin typeface="Calibri"/>
                <a:ea typeface="Calibri"/>
                <a:cs typeface="Calibri"/>
              </a:rPr>
              <a:t> clear purpose, goals, and expectations via collaborative decision-making and charter creation</a:t>
            </a:r>
            <a:endParaRPr lang="en-US">
              <a:latin typeface="Calibri"/>
              <a:ea typeface="Calibri"/>
              <a:cs typeface="Calibri"/>
            </a:endParaRPr>
          </a:p>
        </p:txBody>
      </p:sp>
      <p:sp>
        <p:nvSpPr>
          <p:cNvPr id="11" name="TextBox 10">
            <a:extLst>
              <a:ext uri="{FF2B5EF4-FFF2-40B4-BE49-F238E27FC236}">
                <a16:creationId xmlns:a16="http://schemas.microsoft.com/office/drawing/2014/main" id="{CE33CC60-83EB-B77F-19C6-B6ACD21AB989}"/>
              </a:ext>
            </a:extLst>
          </p:cNvPr>
          <p:cNvSpPr txBox="1"/>
          <p:nvPr/>
        </p:nvSpPr>
        <p:spPr>
          <a:xfrm>
            <a:off x="2654300" y="5339554"/>
            <a:ext cx="3098800" cy="1200329"/>
          </a:xfrm>
          <a:prstGeom prst="rect">
            <a:avLst/>
          </a:prstGeom>
          <a:noFill/>
        </p:spPr>
        <p:txBody>
          <a:bodyPr wrap="square" lIns="91440" tIns="45720" rIns="91440" bIns="45720" rtlCol="0" anchor="t">
            <a:spAutoFit/>
          </a:bodyPr>
          <a:lstStyle/>
          <a:p>
            <a:pPr algn="ctr"/>
            <a:r>
              <a:rPr lang="en-US">
                <a:solidFill>
                  <a:srgbClr val="000000"/>
                </a:solidFill>
                <a:latin typeface="Calibri"/>
                <a:ea typeface="Calibri"/>
                <a:cs typeface="Calibri"/>
              </a:rPr>
              <a:t>2. Increasing</a:t>
            </a:r>
            <a:r>
              <a:rPr lang="en-US" b="0" i="0">
                <a:solidFill>
                  <a:srgbClr val="000000"/>
                </a:solidFill>
                <a:effectLst/>
                <a:latin typeface="Calibri"/>
                <a:ea typeface="Calibri"/>
                <a:cs typeface="Calibri"/>
              </a:rPr>
              <a:t> participation benefits via financial compensation and space to support members’ goals</a:t>
            </a:r>
            <a:endParaRPr lang="en-US">
              <a:latin typeface="Calibri"/>
              <a:ea typeface="Calibri"/>
              <a:cs typeface="Calibri"/>
            </a:endParaRPr>
          </a:p>
        </p:txBody>
      </p:sp>
      <p:sp>
        <p:nvSpPr>
          <p:cNvPr id="12" name="TextBox 11">
            <a:extLst>
              <a:ext uri="{FF2B5EF4-FFF2-40B4-BE49-F238E27FC236}">
                <a16:creationId xmlns:a16="http://schemas.microsoft.com/office/drawing/2014/main" id="{E9534A31-81B0-C1A9-61B9-DDBF2371EFD2}"/>
              </a:ext>
            </a:extLst>
          </p:cNvPr>
          <p:cNvSpPr txBox="1"/>
          <p:nvPr/>
        </p:nvSpPr>
        <p:spPr>
          <a:xfrm>
            <a:off x="8407400" y="5356656"/>
            <a:ext cx="3098800" cy="1200329"/>
          </a:xfrm>
          <a:prstGeom prst="rect">
            <a:avLst/>
          </a:prstGeom>
          <a:noFill/>
        </p:spPr>
        <p:txBody>
          <a:bodyPr wrap="square" rtlCol="0">
            <a:spAutoFit/>
          </a:bodyPr>
          <a:lstStyle/>
          <a:p>
            <a:pPr algn="ctr"/>
            <a:r>
              <a:rPr lang="en-US">
                <a:solidFill>
                  <a:srgbClr val="000000"/>
                </a:solidFill>
                <a:latin typeface="Calibri" panose="020F0502020204030204" pitchFamily="34" charset="0"/>
              </a:rPr>
              <a:t>4. </a:t>
            </a:r>
            <a:r>
              <a:rPr lang="en-US" dirty="0">
                <a:solidFill>
                  <a:srgbClr val="000000"/>
                </a:solidFill>
                <a:latin typeface="Calibri" panose="020F0502020204030204" pitchFamily="34" charset="0"/>
              </a:rPr>
              <a:t>L</a:t>
            </a:r>
            <a:r>
              <a:rPr lang="en-US" b="0" i="0" dirty="0">
                <a:solidFill>
                  <a:srgbClr val="000000"/>
                </a:solidFill>
                <a:effectLst/>
                <a:latin typeface="Calibri" panose="020F0502020204030204" pitchFamily="34" charset="0"/>
              </a:rPr>
              <a:t>everaging existing structures for related projects to balance meaningful engagement with limited time</a:t>
            </a:r>
            <a:endParaRPr lang="en-US" dirty="0"/>
          </a:p>
        </p:txBody>
      </p:sp>
      <p:sp>
        <p:nvSpPr>
          <p:cNvPr id="13" name="TextBox 12">
            <a:extLst>
              <a:ext uri="{FF2B5EF4-FFF2-40B4-BE49-F238E27FC236}">
                <a16:creationId xmlns:a16="http://schemas.microsoft.com/office/drawing/2014/main" id="{87D452BE-D2F8-C6CE-9575-338C9F9F821D}"/>
              </a:ext>
            </a:extLst>
          </p:cNvPr>
          <p:cNvSpPr txBox="1"/>
          <p:nvPr/>
        </p:nvSpPr>
        <p:spPr>
          <a:xfrm>
            <a:off x="6623151" y="1526042"/>
            <a:ext cx="3263701" cy="923330"/>
          </a:xfrm>
          <a:prstGeom prst="rect">
            <a:avLst/>
          </a:prstGeom>
          <a:noFill/>
        </p:spPr>
        <p:txBody>
          <a:bodyPr wrap="square" rtlCol="0">
            <a:spAutoFit/>
          </a:bodyPr>
          <a:lstStyle/>
          <a:p>
            <a:pPr algn="ctr"/>
            <a:r>
              <a:rPr lang="en-US">
                <a:solidFill>
                  <a:srgbClr val="000000"/>
                </a:solidFill>
                <a:latin typeface="Calibri" panose="020F0502020204030204" pitchFamily="34" charset="0"/>
              </a:rPr>
              <a:t>3. </a:t>
            </a:r>
            <a:r>
              <a:rPr lang="en-US" dirty="0">
                <a:solidFill>
                  <a:srgbClr val="000000"/>
                </a:solidFill>
                <a:latin typeface="Calibri" panose="020F0502020204030204" pitchFamily="34" charset="0"/>
              </a:rPr>
              <a:t>E</a:t>
            </a:r>
            <a:r>
              <a:rPr lang="en-US" b="0" i="0" dirty="0">
                <a:solidFill>
                  <a:srgbClr val="000000"/>
                </a:solidFill>
                <a:effectLst/>
                <a:latin typeface="Calibri" panose="020F0502020204030204" pitchFamily="34" charset="0"/>
              </a:rPr>
              <a:t>ngaging a research team member with sufficient capacity to build and maintain a board</a:t>
            </a:r>
            <a:endParaRPr lang="en-US" dirty="0"/>
          </a:p>
        </p:txBody>
      </p:sp>
      <p:sp>
        <p:nvSpPr>
          <p:cNvPr id="3" name="Arrow: Circular 2">
            <a:extLst>
              <a:ext uri="{FF2B5EF4-FFF2-40B4-BE49-F238E27FC236}">
                <a16:creationId xmlns:a16="http://schemas.microsoft.com/office/drawing/2014/main" id="{7B4E0C43-63A9-CE6F-8EAA-CF36CA29D411}"/>
              </a:ext>
            </a:extLst>
          </p:cNvPr>
          <p:cNvSpPr/>
          <p:nvPr/>
        </p:nvSpPr>
        <p:spPr>
          <a:xfrm>
            <a:off x="5147733" y="2261922"/>
            <a:ext cx="2153612" cy="2244437"/>
          </a:xfrm>
          <a:prstGeom prst="circular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Arrow: Circular 3">
            <a:extLst>
              <a:ext uri="{FF2B5EF4-FFF2-40B4-BE49-F238E27FC236}">
                <a16:creationId xmlns:a16="http://schemas.microsoft.com/office/drawing/2014/main" id="{B078001E-0CD4-BEA6-BEEB-9A89948CF2D0}"/>
              </a:ext>
            </a:extLst>
          </p:cNvPr>
          <p:cNvSpPr/>
          <p:nvPr/>
        </p:nvSpPr>
        <p:spPr>
          <a:xfrm rot="10800000">
            <a:off x="5164282" y="3343973"/>
            <a:ext cx="2153612" cy="2244437"/>
          </a:xfrm>
          <a:prstGeom prst="circular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22264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149DE-BAEB-4A41-B218-2EBFEBF8A1C3}"/>
              </a:ext>
            </a:extLst>
          </p:cNvPr>
          <p:cNvSpPr>
            <a:spLocks noGrp="1"/>
          </p:cNvSpPr>
          <p:nvPr>
            <p:ph type="title"/>
          </p:nvPr>
        </p:nvSpPr>
        <p:spPr>
          <a:xfrm>
            <a:off x="648289" y="365125"/>
            <a:ext cx="10705511" cy="1103458"/>
          </a:xfrm>
        </p:spPr>
        <p:txBody>
          <a:bodyPr>
            <a:normAutofit fontScale="90000"/>
          </a:bodyPr>
          <a:lstStyle/>
          <a:p>
            <a:pPr algn="ctr"/>
            <a:r>
              <a:rPr lang="en-US" dirty="0"/>
              <a:t>Best Practice #1: </a:t>
            </a:r>
            <a:r>
              <a:rPr lang="en-US" b="0" dirty="0">
                <a:solidFill>
                  <a:srgbClr val="000000"/>
                </a:solidFill>
                <a:latin typeface="Calibri" panose="020F0502020204030204" pitchFamily="34" charset="0"/>
              </a:rPr>
              <a:t>E</a:t>
            </a:r>
            <a:r>
              <a:rPr lang="en-US" b="0" i="0" dirty="0">
                <a:solidFill>
                  <a:srgbClr val="000000"/>
                </a:solidFill>
                <a:effectLst/>
                <a:latin typeface="Calibri" panose="020F0502020204030204" pitchFamily="34" charset="0"/>
              </a:rPr>
              <a:t>stablishing clear purpose, goals, and expectations</a:t>
            </a:r>
            <a:endParaRPr lang="en-US" dirty="0"/>
          </a:p>
        </p:txBody>
      </p:sp>
      <p:sp>
        <p:nvSpPr>
          <p:cNvPr id="7" name="TextBox 6">
            <a:extLst>
              <a:ext uri="{FF2B5EF4-FFF2-40B4-BE49-F238E27FC236}">
                <a16:creationId xmlns:a16="http://schemas.microsoft.com/office/drawing/2014/main" id="{B7FD8941-2B89-0A6A-AA09-F1A6ED5699E6}"/>
              </a:ext>
            </a:extLst>
          </p:cNvPr>
          <p:cNvSpPr txBox="1"/>
          <p:nvPr/>
        </p:nvSpPr>
        <p:spPr>
          <a:xfrm>
            <a:off x="422563" y="2176674"/>
            <a:ext cx="6767945" cy="3760068"/>
          </a:xfrm>
          <a:prstGeom prst="rect">
            <a:avLst/>
          </a:prstGeom>
          <a:noFill/>
        </p:spPr>
        <p:txBody>
          <a:bodyPr wrap="square">
            <a:spAutoFit/>
          </a:bodyPr>
          <a:lstStyle/>
          <a:p>
            <a:pPr marL="342900" indent="-342900">
              <a:lnSpc>
                <a:spcPct val="107000"/>
              </a:lnSpc>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Keep this at the forefront, remind at each meeting, review regularly, and shift as needed</a:t>
            </a:r>
          </a:p>
          <a:p>
            <a:pPr marL="342900" indent="-342900">
              <a:lnSpc>
                <a:spcPct val="107000"/>
              </a:lnSpc>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Define structured term lengths to provide clarity for AB members AND project team</a:t>
            </a:r>
          </a:p>
          <a:p>
            <a:pPr marL="342900" indent="-342900">
              <a:lnSpc>
                <a:spcPct val="107000"/>
              </a:lnSpc>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Find the right meeting cadence that balances the needs of the project and the time available from AB members </a:t>
            </a:r>
          </a:p>
        </p:txBody>
      </p:sp>
      <p:pic>
        <p:nvPicPr>
          <p:cNvPr id="4" name="Picture 3">
            <a:extLst>
              <a:ext uri="{FF2B5EF4-FFF2-40B4-BE49-F238E27FC236}">
                <a16:creationId xmlns:a16="http://schemas.microsoft.com/office/drawing/2014/main" id="{5BEF5DEC-F0B0-0AA5-402B-B02D231DE0AD}"/>
              </a:ext>
            </a:extLst>
          </p:cNvPr>
          <p:cNvPicPr>
            <a:picLocks noChangeAspect="1"/>
          </p:cNvPicPr>
          <p:nvPr/>
        </p:nvPicPr>
        <p:blipFill>
          <a:blip r:embed="rId3"/>
          <a:stretch>
            <a:fillRect/>
          </a:stretch>
        </p:blipFill>
        <p:spPr>
          <a:xfrm>
            <a:off x="7629476" y="2236717"/>
            <a:ext cx="3603942" cy="3639981"/>
          </a:xfrm>
          <a:prstGeom prst="rect">
            <a:avLst/>
          </a:prstGeom>
        </p:spPr>
      </p:pic>
    </p:spTree>
    <p:extLst>
      <p:ext uri="{BB962C8B-B14F-4D97-AF65-F5344CB8AC3E}">
        <p14:creationId xmlns:p14="http://schemas.microsoft.com/office/powerpoint/2010/main" val="2413797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149DE-BAEB-4A41-B218-2EBFEBF8A1C3}"/>
              </a:ext>
            </a:extLst>
          </p:cNvPr>
          <p:cNvSpPr>
            <a:spLocks noGrp="1"/>
          </p:cNvSpPr>
          <p:nvPr>
            <p:ph type="title"/>
          </p:nvPr>
        </p:nvSpPr>
        <p:spPr>
          <a:xfrm>
            <a:off x="576402" y="365125"/>
            <a:ext cx="10777398" cy="1103458"/>
          </a:xfrm>
        </p:spPr>
        <p:txBody>
          <a:bodyPr>
            <a:normAutofit fontScale="90000"/>
          </a:bodyPr>
          <a:lstStyle/>
          <a:p>
            <a:pPr algn="ctr"/>
            <a:r>
              <a:rPr lang="en-US" dirty="0"/>
              <a:t>Best Practice #2: </a:t>
            </a:r>
            <a:r>
              <a:rPr lang="en-US" b="0" dirty="0">
                <a:solidFill>
                  <a:srgbClr val="000000"/>
                </a:solidFill>
                <a:latin typeface="Calibri" panose="020F0502020204030204" pitchFamily="34" charset="0"/>
              </a:rPr>
              <a:t>I</a:t>
            </a:r>
            <a:r>
              <a:rPr lang="en-US" b="0" i="0" dirty="0">
                <a:solidFill>
                  <a:srgbClr val="000000"/>
                </a:solidFill>
                <a:effectLst/>
                <a:latin typeface="Calibri" panose="020F0502020204030204" pitchFamily="34" charset="0"/>
              </a:rPr>
              <a:t>ncreasing participation benefits</a:t>
            </a:r>
            <a:endParaRPr lang="en-US" dirty="0"/>
          </a:p>
        </p:txBody>
      </p:sp>
      <p:sp>
        <p:nvSpPr>
          <p:cNvPr id="7" name="TextBox 6">
            <a:extLst>
              <a:ext uri="{FF2B5EF4-FFF2-40B4-BE49-F238E27FC236}">
                <a16:creationId xmlns:a16="http://schemas.microsoft.com/office/drawing/2014/main" id="{B7FD8941-2B89-0A6A-AA09-F1A6ED5699E6}"/>
              </a:ext>
            </a:extLst>
          </p:cNvPr>
          <p:cNvSpPr txBox="1"/>
          <p:nvPr/>
        </p:nvSpPr>
        <p:spPr>
          <a:xfrm>
            <a:off x="315883" y="1658813"/>
            <a:ext cx="7593677" cy="4682116"/>
          </a:xfrm>
          <a:prstGeom prst="rect">
            <a:avLst/>
          </a:prstGeom>
          <a:noFill/>
        </p:spPr>
        <p:txBody>
          <a:bodyPr wrap="square">
            <a:spAutoFit/>
          </a:bodyPr>
          <a:lstStyle/>
          <a:p>
            <a:pPr marL="342900" indent="-342900">
              <a:lnSpc>
                <a:spcPct val="107000"/>
              </a:lnSpc>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Financial compensation is important but not everyone can accept stipends or payment for their CAB work</a:t>
            </a:r>
          </a:p>
          <a:p>
            <a:pPr marL="800100" lvl="1" indent="-342900">
              <a:lnSpc>
                <a:spcPct val="107000"/>
              </a:lnSpc>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Food during meetings</a:t>
            </a:r>
          </a:p>
          <a:p>
            <a:pPr marL="800100" lvl="1" indent="-342900">
              <a:lnSpc>
                <a:spcPct val="107000"/>
              </a:lnSpc>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Internet access or tablets</a:t>
            </a:r>
          </a:p>
          <a:p>
            <a:pPr marL="800100" lvl="1" indent="-342900">
              <a:lnSpc>
                <a:spcPct val="107000"/>
              </a:lnSpc>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Site visits to CAB members location</a:t>
            </a:r>
          </a:p>
          <a:p>
            <a:pPr marL="800100" lvl="1" indent="-342900">
              <a:lnSpc>
                <a:spcPct val="107000"/>
              </a:lnSpc>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Including members as authors in publications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Providing opportunity for CAB members to get to know and connect with each other personally and professionally</a:t>
            </a:r>
          </a:p>
        </p:txBody>
      </p:sp>
      <p:pic>
        <p:nvPicPr>
          <p:cNvPr id="5" name="Picture 4">
            <a:extLst>
              <a:ext uri="{FF2B5EF4-FFF2-40B4-BE49-F238E27FC236}">
                <a16:creationId xmlns:a16="http://schemas.microsoft.com/office/drawing/2014/main" id="{95FE6C18-6C29-D7E5-8B1F-B86545441045}"/>
              </a:ext>
            </a:extLst>
          </p:cNvPr>
          <p:cNvPicPr>
            <a:picLocks noChangeAspect="1"/>
          </p:cNvPicPr>
          <p:nvPr/>
        </p:nvPicPr>
        <p:blipFill>
          <a:blip r:embed="rId3"/>
          <a:stretch>
            <a:fillRect/>
          </a:stretch>
        </p:blipFill>
        <p:spPr>
          <a:xfrm>
            <a:off x="8082844" y="2430607"/>
            <a:ext cx="3270956" cy="3138527"/>
          </a:xfrm>
          <a:prstGeom prst="rect">
            <a:avLst/>
          </a:prstGeom>
        </p:spPr>
      </p:pic>
    </p:spTree>
    <p:extLst>
      <p:ext uri="{BB962C8B-B14F-4D97-AF65-F5344CB8AC3E}">
        <p14:creationId xmlns:p14="http://schemas.microsoft.com/office/powerpoint/2010/main" val="1307555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149DE-BAEB-4A41-B218-2EBFEBF8A1C3}"/>
              </a:ext>
            </a:extLst>
          </p:cNvPr>
          <p:cNvSpPr>
            <a:spLocks noGrp="1"/>
          </p:cNvSpPr>
          <p:nvPr>
            <p:ph type="title"/>
          </p:nvPr>
        </p:nvSpPr>
        <p:spPr>
          <a:xfrm>
            <a:off x="421127" y="365125"/>
            <a:ext cx="10932673" cy="1103458"/>
          </a:xfrm>
        </p:spPr>
        <p:txBody>
          <a:bodyPr>
            <a:normAutofit fontScale="90000"/>
          </a:bodyPr>
          <a:lstStyle/>
          <a:p>
            <a:pPr algn="ctr"/>
            <a:r>
              <a:rPr lang="en-US" dirty="0"/>
              <a:t>Best Practice #3: </a:t>
            </a:r>
            <a:r>
              <a:rPr lang="en-US" b="0" dirty="0">
                <a:solidFill>
                  <a:srgbClr val="000000"/>
                </a:solidFill>
                <a:latin typeface="Calibri" panose="020F0502020204030204" pitchFamily="34" charset="0"/>
              </a:rPr>
              <a:t>E</a:t>
            </a:r>
            <a:r>
              <a:rPr lang="en-US" b="0" i="0" dirty="0">
                <a:solidFill>
                  <a:srgbClr val="000000"/>
                </a:solidFill>
                <a:effectLst/>
                <a:latin typeface="Calibri" panose="020F0502020204030204" pitchFamily="34" charset="0"/>
              </a:rPr>
              <a:t>ngaging a research team member to build and maintain a board</a:t>
            </a:r>
            <a:endParaRPr lang="en-US" dirty="0"/>
          </a:p>
        </p:txBody>
      </p:sp>
      <p:sp>
        <p:nvSpPr>
          <p:cNvPr id="7" name="TextBox 6">
            <a:extLst>
              <a:ext uri="{FF2B5EF4-FFF2-40B4-BE49-F238E27FC236}">
                <a16:creationId xmlns:a16="http://schemas.microsoft.com/office/drawing/2014/main" id="{B7FD8941-2B89-0A6A-AA09-F1A6ED5699E6}"/>
              </a:ext>
            </a:extLst>
          </p:cNvPr>
          <p:cNvSpPr txBox="1"/>
          <p:nvPr/>
        </p:nvSpPr>
        <p:spPr>
          <a:xfrm>
            <a:off x="421127" y="1810759"/>
            <a:ext cx="6713734" cy="4682116"/>
          </a:xfrm>
          <a:prstGeom prst="rect">
            <a:avLst/>
          </a:prstGeom>
          <a:noFill/>
        </p:spPr>
        <p:txBody>
          <a:bodyPr wrap="square">
            <a:spAutoFit/>
          </a:bodyPr>
          <a:lstStyle/>
          <a:p>
            <a:pPr marL="342900" indent="-342900">
              <a:lnSpc>
                <a:spcPct val="107000"/>
              </a:lnSpc>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Building and maintaining CAB takes time and effort!</a:t>
            </a:r>
          </a:p>
          <a:p>
            <a:pPr marL="342900" indent="-342900">
              <a:lnSpc>
                <a:spcPct val="107000"/>
              </a:lnSpc>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Tasks to build and maintain an advisory board include:</a:t>
            </a:r>
          </a:p>
          <a:p>
            <a:pPr marL="800100" lvl="1" indent="-342900">
              <a:lnSpc>
                <a:spcPct val="107000"/>
              </a:lnSpc>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S</a:t>
            </a:r>
            <a:r>
              <a:rPr lang="en-US" sz="2800" dirty="0">
                <a:effectLst/>
                <a:latin typeface="Calibri" panose="020F0502020204030204" pitchFamily="34" charset="0"/>
                <a:ea typeface="Calibri" panose="020F0502020204030204" pitchFamily="34" charset="0"/>
                <a:cs typeface="Times New Roman" panose="02020603050405020304" pitchFamily="18" charset="0"/>
              </a:rPr>
              <a:t>taying in contact with members </a:t>
            </a:r>
            <a:r>
              <a:rPr lang="en-US" sz="2800" dirty="0">
                <a:latin typeface="Calibri" panose="020F0502020204030204" pitchFamily="34" charset="0"/>
                <a:ea typeface="Calibri" panose="020F0502020204030204" pitchFamily="34" charset="0"/>
                <a:cs typeface="Times New Roman" panose="02020603050405020304" pitchFamily="18" charset="0"/>
              </a:rPr>
              <a:t>outside of meeting </a:t>
            </a:r>
            <a:r>
              <a:rPr lang="en-US" sz="2800" dirty="0">
                <a:effectLst/>
                <a:latin typeface="Calibri" panose="020F0502020204030204" pitchFamily="34" charset="0"/>
                <a:ea typeface="Calibri" panose="020F0502020204030204" pitchFamily="34" charset="0"/>
                <a:cs typeface="Times New Roman" panose="02020603050405020304" pitchFamily="18" charset="0"/>
              </a:rPr>
              <a:t>and developing relationships</a:t>
            </a:r>
          </a:p>
          <a:p>
            <a:pPr marL="800100" lvl="1" indent="-342900">
              <a:lnSpc>
                <a:spcPct val="107000"/>
              </a:lnSpc>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S</a:t>
            </a:r>
            <a:r>
              <a:rPr lang="en-US" sz="2800" dirty="0">
                <a:effectLst/>
                <a:latin typeface="Calibri" panose="020F0502020204030204" pitchFamily="34" charset="0"/>
                <a:ea typeface="Calibri" panose="020F0502020204030204" pitchFamily="34" charset="0"/>
                <a:cs typeface="Times New Roman" panose="02020603050405020304" pitchFamily="18" charset="0"/>
              </a:rPr>
              <a:t>cheduling &amp; facilitating meetings</a:t>
            </a:r>
          </a:p>
          <a:p>
            <a:pPr marL="800100" lvl="1" indent="-342900">
              <a:lnSpc>
                <a:spcPct val="107000"/>
              </a:lnSpc>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D</a:t>
            </a:r>
            <a:r>
              <a:rPr lang="en-US" sz="2800" dirty="0">
                <a:effectLst/>
                <a:latin typeface="Calibri" panose="020F0502020204030204" pitchFamily="34" charset="0"/>
                <a:ea typeface="Calibri" panose="020F0502020204030204" pitchFamily="34" charset="0"/>
                <a:cs typeface="Times New Roman" panose="02020603050405020304" pitchFamily="18" charset="0"/>
              </a:rPr>
              <a:t>eveloping agendas &amp; meeting content</a:t>
            </a:r>
          </a:p>
          <a:p>
            <a:pPr marL="800100" lvl="1" indent="-342900">
              <a:lnSpc>
                <a:spcPct val="107000"/>
              </a:lnSpc>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C</a:t>
            </a:r>
            <a:r>
              <a:rPr lang="en-US" sz="2800" dirty="0">
                <a:effectLst/>
                <a:latin typeface="Calibri" panose="020F0502020204030204" pitchFamily="34" charset="0"/>
                <a:ea typeface="Calibri" panose="020F0502020204030204" pitchFamily="34" charset="0"/>
                <a:cs typeface="Times New Roman" panose="02020603050405020304" pitchFamily="18" charset="0"/>
              </a:rPr>
              <a:t>oordinating compensation</a:t>
            </a:r>
          </a:p>
        </p:txBody>
      </p:sp>
      <p:pic>
        <p:nvPicPr>
          <p:cNvPr id="5" name="Picture 4">
            <a:extLst>
              <a:ext uri="{FF2B5EF4-FFF2-40B4-BE49-F238E27FC236}">
                <a16:creationId xmlns:a16="http://schemas.microsoft.com/office/drawing/2014/main" id="{46DBA201-02A1-41D8-4C1C-683B52699154}"/>
              </a:ext>
            </a:extLst>
          </p:cNvPr>
          <p:cNvPicPr>
            <a:picLocks noChangeAspect="1"/>
          </p:cNvPicPr>
          <p:nvPr/>
        </p:nvPicPr>
        <p:blipFill>
          <a:blip r:embed="rId3"/>
          <a:stretch>
            <a:fillRect/>
          </a:stretch>
        </p:blipFill>
        <p:spPr>
          <a:xfrm>
            <a:off x="7134861" y="2633515"/>
            <a:ext cx="3746862" cy="3036604"/>
          </a:xfrm>
          <a:prstGeom prst="rect">
            <a:avLst/>
          </a:prstGeom>
        </p:spPr>
      </p:pic>
    </p:spTree>
    <p:extLst>
      <p:ext uri="{BB962C8B-B14F-4D97-AF65-F5344CB8AC3E}">
        <p14:creationId xmlns:p14="http://schemas.microsoft.com/office/powerpoint/2010/main" val="3431567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149DE-BAEB-4A41-B218-2EBFEBF8A1C3}"/>
              </a:ext>
            </a:extLst>
          </p:cNvPr>
          <p:cNvSpPr>
            <a:spLocks noGrp="1"/>
          </p:cNvSpPr>
          <p:nvPr>
            <p:ph type="title"/>
          </p:nvPr>
        </p:nvSpPr>
        <p:spPr>
          <a:xfrm>
            <a:off x="422563" y="365125"/>
            <a:ext cx="10931237" cy="1103458"/>
          </a:xfrm>
        </p:spPr>
        <p:txBody>
          <a:bodyPr>
            <a:normAutofit fontScale="90000"/>
          </a:bodyPr>
          <a:lstStyle/>
          <a:p>
            <a:pPr algn="ctr"/>
            <a:r>
              <a:rPr lang="en-US" dirty="0"/>
              <a:t>Best Practice #4</a:t>
            </a:r>
            <a:r>
              <a:rPr lang="en-US" b="0" dirty="0"/>
              <a:t>: </a:t>
            </a:r>
            <a:r>
              <a:rPr lang="en-US" b="0" dirty="0">
                <a:solidFill>
                  <a:srgbClr val="000000"/>
                </a:solidFill>
                <a:latin typeface="Calibri" panose="020F0502020204030204" pitchFamily="34" charset="0"/>
              </a:rPr>
              <a:t>L</a:t>
            </a:r>
            <a:r>
              <a:rPr lang="en-US" b="0" i="0" dirty="0">
                <a:solidFill>
                  <a:srgbClr val="000000"/>
                </a:solidFill>
                <a:effectLst/>
                <a:latin typeface="Calibri" panose="020F0502020204030204" pitchFamily="34" charset="0"/>
              </a:rPr>
              <a:t>everaging existing structures for related projects</a:t>
            </a:r>
            <a:endParaRPr lang="en-US" dirty="0"/>
          </a:p>
        </p:txBody>
      </p:sp>
      <p:sp>
        <p:nvSpPr>
          <p:cNvPr id="7" name="TextBox 6">
            <a:extLst>
              <a:ext uri="{FF2B5EF4-FFF2-40B4-BE49-F238E27FC236}">
                <a16:creationId xmlns:a16="http://schemas.microsoft.com/office/drawing/2014/main" id="{B7FD8941-2B89-0A6A-AA09-F1A6ED5699E6}"/>
              </a:ext>
            </a:extLst>
          </p:cNvPr>
          <p:cNvSpPr txBox="1"/>
          <p:nvPr/>
        </p:nvSpPr>
        <p:spPr>
          <a:xfrm>
            <a:off x="422563" y="2176674"/>
            <a:ext cx="6767945" cy="3760068"/>
          </a:xfrm>
          <a:prstGeom prst="rect">
            <a:avLst/>
          </a:prstGeom>
          <a:noFill/>
        </p:spPr>
        <p:txBody>
          <a:bodyPr wrap="square">
            <a:spAutoFit/>
          </a:bodyPr>
          <a:lstStyle/>
          <a:p>
            <a:pPr marL="342900" indent="-342900">
              <a:lnSpc>
                <a:spcPct val="107000"/>
              </a:lnSpc>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Considerable effort required to initiate and sustain CABs</a:t>
            </a:r>
          </a:p>
          <a:p>
            <a:pPr marL="800100" lvl="1" indent="-342900">
              <a:lnSpc>
                <a:spcPct val="107000"/>
              </a:lnSpc>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Particularly salient in rural areas as local players or key partners may already be serving multiple roles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Consider </a:t>
            </a:r>
            <a:r>
              <a:rPr lang="en-US" sz="2800" dirty="0">
                <a:latin typeface="Calibri" panose="020F0502020204030204" pitchFamily="34" charset="0"/>
                <a:ea typeface="Calibri" panose="020F0502020204030204" pitchFamily="34" charset="0"/>
                <a:cs typeface="Times New Roman" panose="02020603050405020304" pitchFamily="18" charset="0"/>
              </a:rPr>
              <a:t>leveraging one advisory board or existing groups for related projects to balance engagement with limited time </a:t>
            </a:r>
          </a:p>
        </p:txBody>
      </p:sp>
      <p:pic>
        <p:nvPicPr>
          <p:cNvPr id="5" name="Picture 4">
            <a:extLst>
              <a:ext uri="{FF2B5EF4-FFF2-40B4-BE49-F238E27FC236}">
                <a16:creationId xmlns:a16="http://schemas.microsoft.com/office/drawing/2014/main" id="{C75B8F3D-9D56-2958-F56E-187B8FFBDC97}"/>
              </a:ext>
            </a:extLst>
          </p:cNvPr>
          <p:cNvPicPr>
            <a:picLocks noChangeAspect="1"/>
          </p:cNvPicPr>
          <p:nvPr/>
        </p:nvPicPr>
        <p:blipFill>
          <a:blip r:embed="rId3"/>
          <a:stretch>
            <a:fillRect/>
          </a:stretch>
        </p:blipFill>
        <p:spPr>
          <a:xfrm>
            <a:off x="7765409" y="2469157"/>
            <a:ext cx="3207390" cy="3175101"/>
          </a:xfrm>
          <a:prstGeom prst="rect">
            <a:avLst/>
          </a:prstGeom>
        </p:spPr>
      </p:pic>
    </p:spTree>
    <p:extLst>
      <p:ext uri="{BB962C8B-B14F-4D97-AF65-F5344CB8AC3E}">
        <p14:creationId xmlns:p14="http://schemas.microsoft.com/office/powerpoint/2010/main" val="2332591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1a00f5b-f6a3-4bc6-a096-50e52651edd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585DE427A8974DA19DDC1B7C3CD855" ma:contentTypeVersion="18" ma:contentTypeDescription="Create a new document." ma:contentTypeScope="" ma:versionID="67252d79c671a37024866c72baacc628">
  <xsd:schema xmlns:xsd="http://www.w3.org/2001/XMLSchema" xmlns:xs="http://www.w3.org/2001/XMLSchema" xmlns:p="http://schemas.microsoft.com/office/2006/metadata/properties" xmlns:ns3="f4b7b654-7103-4297-abd7-ff441018f48f" xmlns:ns4="51a00f5b-f6a3-4bc6-a096-50e52651edda" targetNamespace="http://schemas.microsoft.com/office/2006/metadata/properties" ma:root="true" ma:fieldsID="01154b6e5d485f42a94b14af5e0b487b" ns3:_="" ns4:_="">
    <xsd:import namespace="f4b7b654-7103-4297-abd7-ff441018f48f"/>
    <xsd:import namespace="51a00f5b-f6a3-4bc6-a096-50e52651edd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LengthInSeconds" minOccurs="0"/>
                <xsd:element ref="ns4:MediaServiceOCR" minOccurs="0"/>
                <xsd:element ref="ns4:MediaServiceGenerationTime" minOccurs="0"/>
                <xsd:element ref="ns4:MediaServiceEventHashCode" minOccurs="0"/>
                <xsd:element ref="ns4:MediaService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7b654-7103-4297-abd7-ff441018f4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a00f5b-f6a3-4bc6-a096-50e52651edd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AC44EF-89DE-4E0D-9804-6A6D969AF615}">
  <ds:schemaRefs>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2006/metadata/properties"/>
    <ds:schemaRef ds:uri="http://purl.org/dc/dcmitype/"/>
    <ds:schemaRef ds:uri="http://purl.org/dc/elements/1.1/"/>
    <ds:schemaRef ds:uri="http://schemas.microsoft.com/office/infopath/2007/PartnerControls"/>
    <ds:schemaRef ds:uri="51a00f5b-f6a3-4bc6-a096-50e52651edda"/>
    <ds:schemaRef ds:uri="f4b7b654-7103-4297-abd7-ff441018f48f"/>
  </ds:schemaRefs>
</ds:datastoreItem>
</file>

<file path=customXml/itemProps2.xml><?xml version="1.0" encoding="utf-8"?>
<ds:datastoreItem xmlns:ds="http://schemas.openxmlformats.org/officeDocument/2006/customXml" ds:itemID="{6CD932D0-BB10-4040-BE4E-21FFFC40685A}">
  <ds:schemaRefs>
    <ds:schemaRef ds:uri="http://schemas.microsoft.com/sharepoint/v3/contenttype/forms"/>
  </ds:schemaRefs>
</ds:datastoreItem>
</file>

<file path=customXml/itemProps3.xml><?xml version="1.0" encoding="utf-8"?>
<ds:datastoreItem xmlns:ds="http://schemas.openxmlformats.org/officeDocument/2006/customXml" ds:itemID="{2F64432A-9BCF-4371-AA5D-6552602E39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b7b654-7103-4297-abd7-ff441018f48f"/>
    <ds:schemaRef ds:uri="51a00f5b-f6a3-4bc6-a096-50e52651ed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7193</TotalTime>
  <Words>2267</Words>
  <Application>Microsoft Office PowerPoint</Application>
  <PresentationFormat>Widescreen</PresentationFormat>
  <Paragraphs>224</Paragraphs>
  <Slides>16</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BlinkMacSystemFont</vt:lpstr>
      <vt:lpstr>Calibri</vt:lpstr>
      <vt:lpstr>Calibri Light</vt:lpstr>
      <vt:lpstr>Century Gothic</vt:lpstr>
      <vt:lpstr>Graphik</vt:lpstr>
      <vt:lpstr>Lato Regular</vt:lpstr>
      <vt:lpstr>Segoe UI</vt:lpstr>
      <vt:lpstr>Times New Roman</vt:lpstr>
      <vt:lpstr>Wingdings</vt:lpstr>
      <vt:lpstr>WordVisi_MSFontService</vt:lpstr>
      <vt:lpstr>Office Theme</vt:lpstr>
      <vt:lpstr>PowerPoint Presentation</vt:lpstr>
      <vt:lpstr>Background: Community Advisory Boards</vt:lpstr>
      <vt:lpstr>Background: CABs within our system</vt:lpstr>
      <vt:lpstr>Methods: Data Collection and Analysis</vt:lpstr>
      <vt:lpstr>Results: 4 Thematic Best Practices</vt:lpstr>
      <vt:lpstr>Best Practice #1: Establishing clear purpose, goals, and expectations</vt:lpstr>
      <vt:lpstr>Best Practice #2: Increasing participation benefits</vt:lpstr>
      <vt:lpstr>Best Practice #3: Engaging a research team member to build and maintain a board</vt:lpstr>
      <vt:lpstr>Best Practice #4: Leveraging existing structures for related projects</vt:lpstr>
      <vt:lpstr>Conclusions</vt:lpstr>
      <vt:lpstr>Acknowledgements</vt:lpstr>
      <vt:lpstr>PowerPoint Presentation</vt:lpstr>
      <vt:lpstr>Themes: Challenges</vt:lpstr>
      <vt:lpstr>Methods: Advisory Board Lifecycle</vt:lpstr>
      <vt:lpstr>Results: CARAVAN Case Study</vt:lpstr>
      <vt:lpstr>Results: CARAVAN Case Study - CAB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Coury</dc:creator>
  <cp:lastModifiedBy>NithyaPriya Ramalingam</cp:lastModifiedBy>
  <cp:revision>19</cp:revision>
  <dcterms:created xsi:type="dcterms:W3CDTF">2022-05-18T22:13:12Z</dcterms:created>
  <dcterms:modified xsi:type="dcterms:W3CDTF">2024-06-07T18:42:19Z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0x01010026585DE427A8974DA19DDC1B7C3CD855</vt:lpwstr>
  </property>
</Properties>
</file>