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29"/>
  </p:normalViewPr>
  <p:slideViewPr>
    <p:cSldViewPr snapToGrid="0">
      <p:cViewPr varScale="1">
        <p:scale>
          <a:sx n="102" d="100"/>
          <a:sy n="102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cover with the Golden Gate Bridge and conference date and location text.">
            <a:extLst>
              <a:ext uri="{FF2B5EF4-FFF2-40B4-BE49-F238E27FC236}">
                <a16:creationId xmlns:a16="http://schemas.microsoft.com/office/drawing/2014/main" id="{AA6C7A44-6613-ACD7-65AF-4389C292A2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9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EFEC-5667-EA79-07E6-BDDA951F2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01354-98E9-C1D6-D295-596468F93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A880-00AA-9842-C1F6-6ED6A3174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64B6D-EF87-2882-9B8C-498E2075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9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89D22-69C7-A92C-A45D-583D11EC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2745BA-C8F4-BBD6-A6BD-BA6E3325B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745D-1931-08FF-2A37-39169258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4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6208F-C716-99CE-F6A0-C9B39AC60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482DD-158C-283B-CC3E-F9322023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8BED3-0F79-73BD-D5AC-625D38600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DCB9-03F6-E90B-199E-974662E82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BEBD72-C691-E27F-FED8-52378CFB1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A495-9C05-B2C1-A537-12C90C7E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3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E05A-2E70-0718-8EF5-D4703DF9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8B319-9477-D8FA-ECB5-0726F7184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FC4E7-BB72-7683-D51D-A2C7F7AA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9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48708-7FD8-51DD-1E6B-CF8500011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A202F-9D6F-5A57-DA33-DFBD2617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4E178-E14B-2477-B3C3-2C3F0E1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3739-7EC2-DEF9-7E75-3DE9386A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C159-DB53-4E8F-8E4D-AEA55893E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F1D7A-4540-25E0-78EE-D4BBC8BCB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BC761-530F-9FA0-B746-6A074582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9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38536-05DF-6B15-9997-41F06AD0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5C771-59CE-E8E9-47DD-94647FB68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CDE334-C8F6-BD48-D0E5-4C12F91D1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9FD0A-87DF-09CE-3489-BC5C70454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483A5-CE5D-11D4-C98E-2C720F3287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098978-5966-3472-5226-5E994BE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0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CFF0D-73EE-D22E-4CA6-57C15E0E7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CADB7-90C4-CDEA-A4ED-BB28DCC9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43D26-2501-EA6C-8266-5F23ECD57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1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02325-73DF-62FE-3A90-A27D108A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81BF9-F103-DE7C-AA8F-4B90E15D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14EC7-D000-9FC0-2BAF-37229DE45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62F64-A370-23E4-D336-02F51CED2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FA036-B9A3-BE4E-9104-9D04801FA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6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84DA3E-C186-507F-34EA-52508A9730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5937250"/>
            <a:ext cx="12192000" cy="92075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3D672-2A1F-8916-1AE8-467F2ADD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C93D7-706F-EC7E-EC47-C542DFD9A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E7242-97B6-BEED-3058-59A93D572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5EFA036-B9A3-BE4E-9104-9D04801FA0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C066CD-E52F-2290-5375-9109E25C32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From Success Stories to Best Practices: </a:t>
            </a:r>
            <a:br>
              <a:rPr lang="en-US" alt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A Qualitative Study of Medication Transitions for People with </a:t>
            </a:r>
            <a:br>
              <a:rPr lang="en-US" alt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alt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Opioid Use Disorders</a:t>
            </a:r>
            <a:endParaRPr lang="en-US" sz="36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FFA398-6576-C219-CBA9-0E9F6BABF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5973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GB" altLang="en-US" sz="2800" b="1" dirty="0">
                <a:solidFill>
                  <a:srgbClr val="60A9DA"/>
                </a:solidFill>
                <a:latin typeface="Arial Narrow" panose="020B0606020202030204" pitchFamily="34" charset="0"/>
              </a:rPr>
              <a:t>Kelly M. Everard, PhD, Fred </a:t>
            </a:r>
            <a:r>
              <a:rPr lang="en-GB" altLang="en-US" sz="2800" b="1" dirty="0" err="1">
                <a:solidFill>
                  <a:srgbClr val="60A9DA"/>
                </a:solidFill>
                <a:latin typeface="Arial Narrow" panose="020B0606020202030204" pitchFamily="34" charset="0"/>
              </a:rPr>
              <a:t>Rottnek</a:t>
            </a:r>
            <a:r>
              <a:rPr lang="en-GB" altLang="en-US" sz="2800" b="1" dirty="0">
                <a:solidFill>
                  <a:srgbClr val="60A9DA"/>
                </a:solidFill>
                <a:latin typeface="Arial Narrow" panose="020B0606020202030204" pitchFamily="34" charset="0"/>
              </a:rPr>
              <a:t>, MD, </a:t>
            </a:r>
          </a:p>
          <a:p>
            <a:r>
              <a:rPr lang="en-GB" altLang="en-US" sz="2800" b="1" dirty="0">
                <a:solidFill>
                  <a:srgbClr val="60A9DA"/>
                </a:solidFill>
                <a:latin typeface="Arial Narrow" panose="020B0606020202030204" pitchFamily="34" charset="0"/>
              </a:rPr>
              <a:t>Jennifer Bello-</a:t>
            </a:r>
            <a:r>
              <a:rPr lang="en-GB" altLang="en-US" sz="2800" b="1" dirty="0" err="1">
                <a:solidFill>
                  <a:srgbClr val="60A9DA"/>
                </a:solidFill>
                <a:latin typeface="Arial Narrow" panose="020B0606020202030204" pitchFamily="34" charset="0"/>
              </a:rPr>
              <a:t>Kottenstette</a:t>
            </a:r>
            <a:r>
              <a:rPr lang="en-GB" altLang="en-US" sz="2800" b="1" dirty="0">
                <a:solidFill>
                  <a:srgbClr val="60A9DA"/>
                </a:solidFill>
                <a:latin typeface="Arial Narrow" panose="020B0606020202030204" pitchFamily="34" charset="0"/>
              </a:rPr>
              <a:t>, MD, Sidney Watson, JD, </a:t>
            </a:r>
          </a:p>
          <a:p>
            <a:r>
              <a:rPr lang="en-GB" altLang="en-US" sz="2800" b="1" dirty="0">
                <a:solidFill>
                  <a:srgbClr val="60A9DA"/>
                </a:solidFill>
                <a:latin typeface="Arial Narrow" panose="020B0606020202030204" pitchFamily="34" charset="0"/>
              </a:rPr>
              <a:t>Margo Kahn, MD, Haley Dierks, JD</a:t>
            </a:r>
          </a:p>
          <a:p>
            <a:pPr eaLnBrk="1" hangingPunct="1"/>
            <a:r>
              <a:rPr lang="en-GB" altLang="en-US" sz="2800" b="1" dirty="0">
                <a:solidFill>
                  <a:srgbClr val="60A9DA"/>
                </a:solidFill>
                <a:latin typeface="Arial Narrow" panose="020B0606020202030204" pitchFamily="34" charset="0"/>
              </a:rPr>
              <a:t>Saint Louis University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825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50A3-DAD2-71A4-6DCF-B84263061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170F9A-8EC9-30E0-AD7B-421BD1ADB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9"/>
            <a:ext cx="10515600" cy="4351338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There is little guidance for length of medication treatment for patients with OUD, and this lack of information for anticipated duration for treatment is accompanied by a lack of information for appropriate tapering or medication transition in OUD. </a:t>
            </a:r>
          </a:p>
          <a:p>
            <a:r>
              <a:rPr lang="en-US" sz="2800" dirty="0">
                <a:latin typeface="Arial Narrow" panose="020B0606020202030204" pitchFamily="34" charset="0"/>
                <a:ea typeface="Calibri" panose="020F0502020204030204" pitchFamily="34" charset="0"/>
              </a:rPr>
              <a:t>What are the patient-reported factors associated with successful transition from an agonist medication (buprenorphine) to an antagonist medication (extended-release naltrexone) for people with opioid use disorder?</a:t>
            </a:r>
            <a:endParaRPr lang="en-GB" altLang="en-US" sz="28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93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44B78-B1E7-AB9B-D3A4-467CAADFB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98CC-9562-BACE-C8C3-CA6B0C146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 and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6233ED-5653-41C2-86B3-6B6CCAFD1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9"/>
            <a:ext cx="10515600" cy="4351338"/>
          </a:xfrm>
        </p:spPr>
        <p:txBody>
          <a:bodyPr/>
          <a:lstStyle/>
          <a:p>
            <a:pPr marL="685800" indent="-6858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Arial Narrow" panose="020B0606020202030204" pitchFamily="34" charset="0"/>
              </a:rPr>
              <a:t>Recruited men 18 years and older living in transitional housing or living independently who had transitioned from agonist to antagonist medications for treatment of </a:t>
            </a:r>
            <a:r>
              <a:rPr lang="en-US" altLang="en-US" dirty="0">
                <a:latin typeface="Arial Narrow" panose="020B0606020202030204" pitchFamily="34" charset="0"/>
              </a:rPr>
              <a:t>opioid use disorder (</a:t>
            </a:r>
            <a:r>
              <a:rPr lang="en-US" altLang="en-US" sz="2800" dirty="0">
                <a:latin typeface="Arial Narrow" panose="020B0606020202030204" pitchFamily="34" charset="0"/>
              </a:rPr>
              <a:t>OUD)</a:t>
            </a:r>
          </a:p>
          <a:p>
            <a:pPr marL="685800" indent="-6858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Conducted s</a:t>
            </a:r>
            <a:r>
              <a:rPr lang="en-US" altLang="en-US" sz="2800" dirty="0">
                <a:latin typeface="Arial Narrow" panose="020B0606020202030204" pitchFamily="34" charset="0"/>
              </a:rPr>
              <a:t>emi-structured interviews on drug history and experiences with medications for OUD treatment</a:t>
            </a:r>
          </a:p>
          <a:p>
            <a:pPr marL="685800" indent="-6858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Arial Narrow" panose="020B0606020202030204" pitchFamily="34" charset="0"/>
              </a:rPr>
              <a:t>Recorded and transcribed interviews</a:t>
            </a:r>
          </a:p>
          <a:p>
            <a:pPr marL="685800" indent="-685800" eaLnBrk="1" hangingPunct="1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Arial Narrow" panose="020B0606020202030204" pitchFamily="34" charset="0"/>
              </a:rPr>
              <a:t>Used c</a:t>
            </a:r>
            <a:r>
              <a:rPr lang="en-US" altLang="en-US" sz="2800" dirty="0">
                <a:latin typeface="Arial Narrow" panose="020B0606020202030204" pitchFamily="34" charset="0"/>
              </a:rPr>
              <a:t>ontent analysis to identify themes, select units of analyses, create codes, and apply codes to units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8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CB7F13-3E26-BE4A-AE84-D6AE9C30F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2135-95A5-1421-5FB8-E87AEE832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Research Found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D10043-EB53-3D99-A9D6-B6340D514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13 participants (11 White, 2 Black; Mean age 35.7; 11 living in transitional housing, 2 on their own)</a:t>
            </a:r>
          </a:p>
          <a:p>
            <a:r>
              <a:rPr lang="en-US" dirty="0">
                <a:latin typeface="Arial Narrow" panose="020B0606020202030204" pitchFamily="34" charset="0"/>
              </a:rPr>
              <a:t>Themes related to successful transitions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Properties of extended-release naltrexone </a:t>
            </a:r>
            <a:r>
              <a:rPr lang="en-US" dirty="0">
                <a:latin typeface="Arial Narrow" panose="020B0606020202030204" pitchFamily="34" charset="0"/>
              </a:rPr>
              <a:t>(Not having cravings, not having to think about it every day, it’s not an opioid, can’t get high if you use)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Patient readiness </a:t>
            </a:r>
            <a:r>
              <a:rPr lang="en-US" dirty="0">
                <a:latin typeface="Arial Narrow" panose="020B0606020202030204" pitchFamily="34" charset="0"/>
              </a:rPr>
              <a:t>(Patient mentally ready to try extended-release naltrexone, patients don’t want to be on opioid anymore)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Importance of Peers </a:t>
            </a:r>
            <a:r>
              <a:rPr lang="en-US" dirty="0">
                <a:latin typeface="Arial Narrow" panose="020B0606020202030204" pitchFamily="34" charset="0"/>
              </a:rPr>
              <a:t>(Peers explain how extended-release naltrexone works, patients seeing peer success on extended-release naltrexone)</a:t>
            </a:r>
          </a:p>
          <a:p>
            <a:pPr lvl="1"/>
            <a:r>
              <a:rPr lang="en-US" b="1" dirty="0">
                <a:latin typeface="Arial Narrow" panose="020B0606020202030204" pitchFamily="34" charset="0"/>
              </a:rPr>
              <a:t>Provider characteristics </a:t>
            </a:r>
            <a:r>
              <a:rPr lang="en-US" dirty="0">
                <a:latin typeface="Arial Narrow" panose="020B0606020202030204" pitchFamily="34" charset="0"/>
              </a:rPr>
              <a:t>(Provider hesitant to prescribe extended-release naltrexone, provider not listening to patient, provider lack of knowledge about tapering/extended-release naltrexone)</a:t>
            </a:r>
          </a:p>
          <a:p>
            <a:pPr lvl="1"/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52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A77AA-615A-39A7-D9E4-35F6FE492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B476-4A51-9D9C-BC48-F785B6321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for </a:t>
            </a:r>
            <a:r>
              <a:rPr lang="en-US"/>
              <a:t>Clinical Practice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13E2D1-70C6-A48B-7B8F-91610C85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39"/>
            <a:ext cx="10515600" cy="4351338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Both patient and provider factors are important in the transition from agonist to antagonist therapy in the treatment of OUD. </a:t>
            </a:r>
          </a:p>
          <a:p>
            <a:r>
              <a:rPr lang="en-US" dirty="0">
                <a:latin typeface="Arial Narrow" panose="020B0606020202030204" pitchFamily="34" charset="0"/>
              </a:rPr>
              <a:t>Understanding these factors associated with successful transition will allow providers to assess, discuss, and advise medication changes and medication maintenance with their patients receiving care for OUD.</a:t>
            </a:r>
          </a:p>
        </p:txBody>
      </p:sp>
    </p:spTree>
    <p:extLst>
      <p:ext uri="{BB962C8B-B14F-4D97-AF65-F5344CB8AC3E}">
        <p14:creationId xmlns:p14="http://schemas.microsoft.com/office/powerpoint/2010/main" val="175524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APCRG">
      <a:dk1>
        <a:srgbClr val="4179BD"/>
      </a:dk1>
      <a:lt1>
        <a:srgbClr val="FFFFFF"/>
      </a:lt1>
      <a:dk2>
        <a:srgbClr val="1A3455"/>
      </a:dk2>
      <a:lt2>
        <a:srgbClr val="E7E6E6"/>
      </a:lt2>
      <a:accent1>
        <a:srgbClr val="2A7AC2"/>
      </a:accent1>
      <a:accent2>
        <a:srgbClr val="1A3455"/>
      </a:accent2>
      <a:accent3>
        <a:srgbClr val="A5A5A5"/>
      </a:accent3>
      <a:accent4>
        <a:srgbClr val="EEA123"/>
      </a:accent4>
      <a:accent5>
        <a:srgbClr val="FBC5B5"/>
      </a:accent5>
      <a:accent6>
        <a:srgbClr val="414143"/>
      </a:accent6>
      <a:hlink>
        <a:srgbClr val="4179BD"/>
      </a:hlink>
      <a:folHlink>
        <a:srgbClr val="869FBD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385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Narrow</vt:lpstr>
      <vt:lpstr>Trebuchet MS</vt:lpstr>
      <vt:lpstr>Office Theme</vt:lpstr>
      <vt:lpstr>From Success Stories to Best Practices:  A Qualitative Study of Medication Transitions for People with  Opioid Use Disorders</vt:lpstr>
      <vt:lpstr>The Research Question</vt:lpstr>
      <vt:lpstr>Research Design and Method</vt:lpstr>
      <vt:lpstr>What the Research Found</vt:lpstr>
      <vt:lpstr>What this means for Clinical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Dobbs</dc:creator>
  <cp:lastModifiedBy>Kelly Everard</cp:lastModifiedBy>
  <cp:revision>14</cp:revision>
  <dcterms:created xsi:type="dcterms:W3CDTF">2023-08-03T16:55:04Z</dcterms:created>
  <dcterms:modified xsi:type="dcterms:W3CDTF">2024-12-18T17:41:36Z</dcterms:modified>
</cp:coreProperties>
</file>