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6"/>
  </p:notesMasterIdLst>
  <p:sldIdLst>
    <p:sldId id="256" r:id="rId2"/>
    <p:sldId id="380" r:id="rId3"/>
    <p:sldId id="307" r:id="rId4"/>
    <p:sldId id="405" r:id="rId5"/>
    <p:sldId id="409" r:id="rId6"/>
    <p:sldId id="408" r:id="rId7"/>
    <p:sldId id="399" r:id="rId8"/>
    <p:sldId id="400" r:id="rId9"/>
    <p:sldId id="397" r:id="rId10"/>
    <p:sldId id="276" r:id="rId11"/>
    <p:sldId id="265" r:id="rId12"/>
    <p:sldId id="391" r:id="rId13"/>
    <p:sldId id="259" r:id="rId14"/>
    <p:sldId id="261" r:id="rId15"/>
    <p:sldId id="266" r:id="rId16"/>
    <p:sldId id="392" r:id="rId17"/>
    <p:sldId id="403" r:id="rId18"/>
    <p:sldId id="395" r:id="rId19"/>
    <p:sldId id="382" r:id="rId20"/>
    <p:sldId id="410" r:id="rId21"/>
    <p:sldId id="385" r:id="rId22"/>
    <p:sldId id="411" r:id="rId23"/>
    <p:sldId id="274" r:id="rId24"/>
    <p:sldId id="386" r:id="rId25"/>
    <p:sldId id="381" r:id="rId26"/>
    <p:sldId id="417" r:id="rId27"/>
    <p:sldId id="272" r:id="rId28"/>
    <p:sldId id="394" r:id="rId29"/>
    <p:sldId id="401" r:id="rId30"/>
    <p:sldId id="263" r:id="rId31"/>
    <p:sldId id="416" r:id="rId32"/>
    <p:sldId id="412" r:id="rId33"/>
    <p:sldId id="413" r:id="rId34"/>
    <p:sldId id="414"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ly Sital" initials="SS" lastIdx="8" clrIdx="0"/>
  <p:cmAuthor id="2" name="MCharlson" initials="MEC" lastIdx="7" clrIdx="1"/>
  <p:cmAuthor id="3" name="Jonathan N. Tobin, PhD" initials="JNTP"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6" autoAdjust="0"/>
    <p:restoredTop sz="74668" autoAdjust="0"/>
  </p:normalViewPr>
  <p:slideViewPr>
    <p:cSldViewPr snapToGrid="0">
      <p:cViewPr varScale="1">
        <p:scale>
          <a:sx n="95" d="100"/>
          <a:sy n="95" d="100"/>
        </p:scale>
        <p:origin x="1194" y="72"/>
      </p:cViewPr>
      <p:guideLst>
        <p:guide orient="horz" pos="2160"/>
        <p:guide pos="3840"/>
      </p:guideLst>
    </p:cSldViewPr>
  </p:slideViewPr>
  <p:notesTextViewPr>
    <p:cViewPr>
      <p:scale>
        <a:sx n="3" d="2"/>
        <a:sy n="3" d="2"/>
      </p:scale>
      <p:origin x="0" y="0"/>
    </p:cViewPr>
  </p:notesTextViewPr>
  <p:sorterViewPr>
    <p:cViewPr>
      <p:scale>
        <a:sx n="140" d="100"/>
        <a:sy n="140" d="100"/>
      </p:scale>
      <p:origin x="0" y="5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6-21T16:02:07.851" idx="4">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6-20T12:14:50.900" idx="2">
    <p:pos x="10" y="10"/>
    <p:text>is Lou included?</p:text>
    <p:extLst>
      <p:ext uri="{C676402C-5697-4E1C-873F-D02D1690AC5C}">
        <p15:threadingInfo xmlns:p15="http://schemas.microsoft.com/office/powerpoint/2012/main" timeZoneBias="240"/>
      </p:ext>
    </p:extLst>
  </p:cm>
  <p:cm authorId="1" dt="2019-06-22T13:57:26.599" idx="8">
    <p:pos x="10" y="106"/>
    <p:text>Added Lewis Perin</p:text>
    <p:extLst>
      <p:ext uri="{C676402C-5697-4E1C-873F-D02D1690AC5C}">
        <p15:threadingInfo xmlns:p15="http://schemas.microsoft.com/office/powerpoint/2012/main" timeZoneBias="300">
          <p15:parentCm authorId="3" idx="2"/>
        </p15:threadingInfo>
      </p:ext>
    </p:extLst>
  </p:cm>
  <p:cm authorId="3" dt="2019-06-20T12:14:57.449" idx="3">
    <p:pos x="106" y="106"/>
    <p:text>Can we also add names from the 4 FQHC Networks?</p:text>
    <p:extLst>
      <p:ext uri="{C676402C-5697-4E1C-873F-D02D1690AC5C}">
        <p15:threadingInfo xmlns:p15="http://schemas.microsoft.com/office/powerpoint/2012/main" timeZoneBias="240"/>
      </p:ext>
    </p:extLst>
  </p:cm>
  <p:cm authorId="1" dt="2019-06-22T13:57:17.147" idx="7">
    <p:pos x="106" y="202"/>
    <p:text>We don't have all of the names (i.e. official site PI for Friend Family or Erie at this time)</p:text>
    <p:extLst>
      <p:ext uri="{C676402C-5697-4E1C-873F-D02D1690AC5C}">
        <p15:threadingInfo xmlns:p15="http://schemas.microsoft.com/office/powerpoint/2012/main" timeZoneBias="300">
          <p15:parentCm authorId="3" idx="3"/>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5" qsCatId="simple" csTypeId="urn:microsoft.com/office/officeart/2005/8/colors/colorful2" csCatId="colorful" phldr="1"/>
      <dgm:spPr/>
      <dgm:t>
        <a:bodyPr/>
        <a:lstStyle/>
        <a:p>
          <a:endParaRPr lang="en-US"/>
        </a:p>
      </dgm:t>
    </dgm:pt>
    <dgm:pt modelId="{8EA7219F-BDB2-48EB-9EEB-3133522D132E}">
      <dgm:prSet phldrT="[Text]" custT="1"/>
      <dgm:spPr>
        <a:xfrm>
          <a:off x="1448253" y="0"/>
          <a:ext cx="3199493" cy="3199493"/>
        </a:xfrm>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N</a:t>
          </a:r>
          <a:r>
            <a:rPr lang="en-US" sz="2600" b="1" i="0" baseline="300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2</a:t>
          </a:r>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 -PBRN</a:t>
          </a:r>
        </a:p>
        <a:p>
          <a:endParaRPr lang="en-US" sz="300" b="1" i="0" dirty="0">
            <a:latin typeface="Helvetica Neue Condensed" charset="0"/>
            <a:ea typeface="Helvetica Neue Condensed" charset="0"/>
            <a:cs typeface="Helvetica Neue Condensed" charset="0"/>
          </a:endParaRP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xfrm>
          <a:off x="1768202" y="639898"/>
          <a:ext cx="2559594" cy="2559594"/>
        </a:xfrm>
        <a:solidFill>
          <a:schemeClr val="accent4">
            <a:lumMod val="75000"/>
          </a:schemeClr>
        </a:soli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CDRNs</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custT="1"/>
      <dgm:spPr>
        <a:xfrm>
          <a:off x="2088152" y="1279797"/>
          <a:ext cx="1919695" cy="1919695"/>
        </a:xfrm>
        <a:gradFill rotWithShape="0">
          <a:gsLst>
            <a:gs pos="0">
              <a:schemeClr val="accent5">
                <a:lumMod val="50000"/>
              </a:schemeClr>
            </a:gs>
            <a:gs pos="50000">
              <a:schemeClr val="accent2">
                <a:hueOff val="10923757"/>
                <a:satOff val="749"/>
                <a:lumOff val="9150"/>
                <a:alphaOff val="0"/>
                <a:shade val="100000"/>
                <a:satMod val="103000"/>
                <a:lumMod val="100000"/>
              </a:schemeClr>
            </a:gs>
            <a:gs pos="100000">
              <a:schemeClr val="accent2">
                <a:hueOff val="10923757"/>
                <a:satOff val="749"/>
                <a:lumOff val="9150"/>
                <a:alphaOff val="0"/>
                <a:shade val="93000"/>
                <a:satMod val="110000"/>
                <a:lumMod val="99000"/>
              </a:schemeClr>
            </a:gs>
          </a:gsLst>
        </a:gra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PBRNs</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2445DAFE-CD18-4928-9C37-2E376DB00464}">
      <dgm:prSet phldrT="[Text]" custT="1"/>
      <dgm:spPr>
        <a:xfrm>
          <a:off x="2408101" y="1919695"/>
          <a:ext cx="1279797" cy="1279797"/>
        </a:xfrm>
        <a:solidFill>
          <a:schemeClr val="accent3">
            <a:lumMod val="50000"/>
          </a:schemeClr>
        </a:soli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FQHCs</a:t>
          </a:r>
        </a:p>
      </dgm:t>
    </dgm:pt>
    <dgm:pt modelId="{FDCAA9DB-109D-4C58-BE5B-CD56DEAD3883}" type="parTrans" cxnId="{3CB63E18-A0CD-4A44-A319-36B9A4AB653B}">
      <dgm:prSet/>
      <dgm:spPr/>
      <dgm:t>
        <a:bodyPr/>
        <a:lstStyle/>
        <a:p>
          <a:endParaRPr lang="en-US"/>
        </a:p>
      </dgm:t>
    </dgm:pt>
    <dgm:pt modelId="{CF4DBC20-EE82-4629-A48E-640C2D08C427}" type="sibTrans" cxnId="{3CB63E18-A0CD-4A44-A319-36B9A4AB653B}">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a:prstGeom prst="ellipse">
          <a:avLst/>
        </a:prstGeom>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a:prstGeom prst="ellipse">
          <a:avLst/>
        </a:prstGeom>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a:prstGeom prst="ellipse">
          <a:avLst/>
        </a:prstGeom>
      </dgm:spPr>
    </dgm:pt>
    <dgm:pt modelId="{9A048DB9-9379-43C7-9EB2-19D4C0B32B47}" type="pres">
      <dgm:prSet presAssocID="{B9C32B05-62EA-407A-B21C-2310C7945705}" presName="c3text" presStyleLbl="node1" presStyleIdx="2" presStyleCnt="4">
        <dgm:presLayoutVars>
          <dgm:bulletEnabled val="1"/>
        </dgm:presLayoutVars>
      </dgm:prSet>
      <dgm:spPr/>
    </dgm:pt>
    <dgm:pt modelId="{7227EA36-CDB9-4061-A0FC-030561BBE5C2}" type="pres">
      <dgm:prSet presAssocID="{B9C32B05-62EA-407A-B21C-2310C7945705}" presName="comp4" presStyleCnt="0"/>
      <dgm:spPr/>
    </dgm:pt>
    <dgm:pt modelId="{985EE765-5E7A-4C75-B6A0-350188B8C303}" type="pres">
      <dgm:prSet presAssocID="{B9C32B05-62EA-407A-B21C-2310C7945705}" presName="circle4" presStyleLbl="node1" presStyleIdx="3" presStyleCnt="4"/>
      <dgm:spPr>
        <a:prstGeom prst="ellipse">
          <a:avLst/>
        </a:prstGeom>
      </dgm:spPr>
    </dgm:pt>
    <dgm:pt modelId="{6A4397B4-B68D-4593-AF24-57B9B02888F6}" type="pres">
      <dgm:prSet presAssocID="{B9C32B05-62EA-407A-B21C-2310C7945705}" presName="c4text" presStyleLbl="node1" presStyleIdx="3" presStyleCnt="4">
        <dgm:presLayoutVars>
          <dgm:bulletEnabled val="1"/>
        </dgm:presLayoutVars>
      </dgm:prSet>
      <dgm:spPr/>
    </dgm:pt>
  </dgm:ptLst>
  <dgm:cxnLst>
    <dgm:cxn modelId="{3CB63E18-A0CD-4A44-A319-36B9A4AB653B}" srcId="{B9C32B05-62EA-407A-B21C-2310C7945705}" destId="{2445DAFE-CD18-4928-9C37-2E376DB00464}" srcOrd="3" destOrd="0" parTransId="{FDCAA9DB-109D-4C58-BE5B-CD56DEAD3883}" sibTransId="{CF4DBC20-EE82-4629-A48E-640C2D08C427}"/>
    <dgm:cxn modelId="{A2F4462E-E5DA-C548-BA89-E0AEC6C3A486}" type="presOf" srcId="{8EA7219F-BDB2-48EB-9EEB-3133522D132E}" destId="{65FC41D9-D5C6-49E1-9B96-B8E8FBCCF82F}" srcOrd="0" destOrd="0" presId="urn:microsoft.com/office/officeart/2005/8/layout/venn2"/>
    <dgm:cxn modelId="{517AFA30-BB19-43D1-84E3-E6B4C9B9E30A}" srcId="{B9C32B05-62EA-407A-B21C-2310C7945705}" destId="{54A10F5D-C417-4F97-8612-CE684295DDDD}" srcOrd="1" destOrd="0" parTransId="{8ABDAA28-1E03-411B-BC21-8D931DE3C43E}" sibTransId="{60811977-1F2E-41FC-8E06-EBD37DD18733}"/>
    <dgm:cxn modelId="{70751743-BBBD-0643-BCBB-DE5383F2D4B5}" type="presOf" srcId="{2445DAFE-CD18-4928-9C37-2E376DB00464}" destId="{985EE765-5E7A-4C75-B6A0-350188B8C303}" srcOrd="0" destOrd="0" presId="urn:microsoft.com/office/officeart/2005/8/layout/venn2"/>
    <dgm:cxn modelId="{0926BD73-759E-4C4B-B6A0-5C03A5F4CF75}" type="presOf" srcId="{2445DAFE-CD18-4928-9C37-2E376DB00464}" destId="{6A4397B4-B68D-4593-AF24-57B9B02888F6}" srcOrd="1" destOrd="0" presId="urn:microsoft.com/office/officeart/2005/8/layout/venn2"/>
    <dgm:cxn modelId="{96F4278C-75AF-ED4E-ADF6-E3FFD4422EE6}" type="presOf" srcId="{6AE49727-F1EE-4322-A9E8-6D8BD588DA28}" destId="{6201655A-0FE0-42B9-AA34-2790BF97D596}" srcOrd="0" destOrd="0" presId="urn:microsoft.com/office/officeart/2005/8/layout/venn2"/>
    <dgm:cxn modelId="{C23F4798-1782-47D2-864C-5258EB8E5224}" srcId="{B9C32B05-62EA-407A-B21C-2310C7945705}" destId="{6AE49727-F1EE-4322-A9E8-6D8BD588DA28}" srcOrd="2" destOrd="0" parTransId="{A368C715-F314-40A5-8FB2-0D8C4609A5B2}" sibTransId="{8D800EE2-5FA9-4090-865F-475ED124815A}"/>
    <dgm:cxn modelId="{CB69E39F-5D52-2740-AD95-D9F283E1DBC2}" type="presOf" srcId="{6AE49727-F1EE-4322-A9E8-6D8BD588DA28}" destId="{9A048DB9-9379-43C7-9EB2-19D4C0B32B47}" srcOrd="1" destOrd="0" presId="urn:microsoft.com/office/officeart/2005/8/layout/venn2"/>
    <dgm:cxn modelId="{7C1D34B7-86A9-1A44-8D87-A4ECCBF25ED1}" type="presOf" srcId="{54A10F5D-C417-4F97-8612-CE684295DDDD}" destId="{F9FB2F4B-0224-4C33-82C7-B1E17952B325}" srcOrd="0" destOrd="0" presId="urn:microsoft.com/office/officeart/2005/8/layout/venn2"/>
    <dgm:cxn modelId="{857298BF-E459-6449-8B04-68E778DCF3F3}" type="presOf" srcId="{B9C32B05-62EA-407A-B21C-2310C7945705}" destId="{7B0EB2D2-67E5-491D-BAB6-811F173DCE9A}" srcOrd="0" destOrd="0" presId="urn:microsoft.com/office/officeart/2005/8/layout/venn2"/>
    <dgm:cxn modelId="{F0D1D1D9-5C4B-3C4E-9418-B81FDE4C8B7F}" type="presOf" srcId="{54A10F5D-C417-4F97-8612-CE684295DDDD}" destId="{09EE0689-6BEA-4006-9BF8-5635274C03C1}" srcOrd="1" destOrd="0" presId="urn:microsoft.com/office/officeart/2005/8/layout/venn2"/>
    <dgm:cxn modelId="{7D6F29E4-8152-4B41-B623-17F741A371A9}" type="presOf" srcId="{8EA7219F-BDB2-48EB-9EEB-3133522D132E}" destId="{830FECD2-98B8-4F49-A73B-29C3BA30AAF7}"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659A9565-95CB-EF4B-818B-ED78BAFF6E93}" type="presParOf" srcId="{7B0EB2D2-67E5-491D-BAB6-811F173DCE9A}" destId="{4F794DAD-1C88-45D3-9716-6014128A5B90}" srcOrd="0" destOrd="0" presId="urn:microsoft.com/office/officeart/2005/8/layout/venn2"/>
    <dgm:cxn modelId="{BF312CD5-0522-5F46-B70A-45B7E096133B}" type="presParOf" srcId="{4F794DAD-1C88-45D3-9716-6014128A5B90}" destId="{65FC41D9-D5C6-49E1-9B96-B8E8FBCCF82F}" srcOrd="0" destOrd="0" presId="urn:microsoft.com/office/officeart/2005/8/layout/venn2"/>
    <dgm:cxn modelId="{1E14057F-A9F1-5B40-8D67-859C85CD8DD3}" type="presParOf" srcId="{4F794DAD-1C88-45D3-9716-6014128A5B90}" destId="{830FECD2-98B8-4F49-A73B-29C3BA30AAF7}" srcOrd="1" destOrd="0" presId="urn:microsoft.com/office/officeart/2005/8/layout/venn2"/>
    <dgm:cxn modelId="{1DA4E768-C27C-904D-859C-5D91DA33ADAB}" type="presParOf" srcId="{7B0EB2D2-67E5-491D-BAB6-811F173DCE9A}" destId="{FA0DF2C6-DAA6-4934-A3F7-9C980E098DDC}" srcOrd="1" destOrd="0" presId="urn:microsoft.com/office/officeart/2005/8/layout/venn2"/>
    <dgm:cxn modelId="{41620B14-9B40-D74A-A223-2C3B367E3571}" type="presParOf" srcId="{FA0DF2C6-DAA6-4934-A3F7-9C980E098DDC}" destId="{F9FB2F4B-0224-4C33-82C7-B1E17952B325}" srcOrd="0" destOrd="0" presId="urn:microsoft.com/office/officeart/2005/8/layout/venn2"/>
    <dgm:cxn modelId="{5D7389AD-68FB-E744-8086-27719BB30DD8}" type="presParOf" srcId="{FA0DF2C6-DAA6-4934-A3F7-9C980E098DDC}" destId="{09EE0689-6BEA-4006-9BF8-5635274C03C1}" srcOrd="1" destOrd="0" presId="urn:microsoft.com/office/officeart/2005/8/layout/venn2"/>
    <dgm:cxn modelId="{CFDD36BC-FEA1-674A-A628-4AF4D5E6298C}" type="presParOf" srcId="{7B0EB2D2-67E5-491D-BAB6-811F173DCE9A}" destId="{70570EB2-4265-4F6D-9F83-54CFCEC0069F}" srcOrd="2" destOrd="0" presId="urn:microsoft.com/office/officeart/2005/8/layout/venn2"/>
    <dgm:cxn modelId="{594896EF-2030-A849-8B35-C1F5E741FDDF}" type="presParOf" srcId="{70570EB2-4265-4F6D-9F83-54CFCEC0069F}" destId="{6201655A-0FE0-42B9-AA34-2790BF97D596}" srcOrd="0" destOrd="0" presId="urn:microsoft.com/office/officeart/2005/8/layout/venn2"/>
    <dgm:cxn modelId="{47E48642-7464-4A43-953F-B8AD14BF225B}" type="presParOf" srcId="{70570EB2-4265-4F6D-9F83-54CFCEC0069F}" destId="{9A048DB9-9379-43C7-9EB2-19D4C0B32B47}" srcOrd="1" destOrd="0" presId="urn:microsoft.com/office/officeart/2005/8/layout/venn2"/>
    <dgm:cxn modelId="{FD820504-34E2-A14C-A4C4-2F522F011FDB}" type="presParOf" srcId="{7B0EB2D2-67E5-491D-BAB6-811F173DCE9A}" destId="{7227EA36-CDB9-4061-A0FC-030561BBE5C2}" srcOrd="3" destOrd="0" presId="urn:microsoft.com/office/officeart/2005/8/layout/venn2"/>
    <dgm:cxn modelId="{2DB3B84D-05CF-6744-ADB2-B8F45CB0DB95}" type="presParOf" srcId="{7227EA36-CDB9-4061-A0FC-030561BBE5C2}" destId="{985EE765-5E7A-4C75-B6A0-350188B8C303}" srcOrd="0" destOrd="0" presId="urn:microsoft.com/office/officeart/2005/8/layout/venn2"/>
    <dgm:cxn modelId="{3A744F11-43D5-B24C-ADB2-E118736F2C99}" type="presParOf" srcId="{7227EA36-CDB9-4061-A0FC-030561BBE5C2}" destId="{6A4397B4-B68D-4593-AF24-57B9B02888F6}"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800100" y="0"/>
          <a:ext cx="4800600" cy="480060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N</a:t>
          </a:r>
          <a:r>
            <a:rPr lang="en-US" sz="2600" b="1" i="0" kern="1200" baseline="300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2</a:t>
          </a: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 -PBRN</a:t>
          </a:r>
        </a:p>
        <a:p>
          <a:pPr marL="0" lvl="0" indent="0" algn="ctr" defTabSz="1155700">
            <a:lnSpc>
              <a:spcPct val="90000"/>
            </a:lnSpc>
            <a:spcBef>
              <a:spcPct val="0"/>
            </a:spcBef>
            <a:spcAft>
              <a:spcPct val="35000"/>
            </a:spcAft>
            <a:buNone/>
          </a:pPr>
          <a:endParaRPr lang="en-US" sz="300" b="1" i="0" kern="1200" dirty="0">
            <a:latin typeface="Helvetica Neue Condensed" charset="0"/>
            <a:ea typeface="Helvetica Neue Condensed" charset="0"/>
            <a:cs typeface="Helvetica Neue Condensed" charset="0"/>
          </a:endParaRPr>
        </a:p>
      </dsp:txBody>
      <dsp:txXfrm>
        <a:off x="2529276" y="240029"/>
        <a:ext cx="1342247" cy="720090"/>
      </dsp:txXfrm>
    </dsp:sp>
    <dsp:sp modelId="{F9FB2F4B-0224-4C33-82C7-B1E17952B325}">
      <dsp:nvSpPr>
        <dsp:cNvPr id="0" name=""/>
        <dsp:cNvSpPr/>
      </dsp:nvSpPr>
      <dsp:spPr>
        <a:xfrm>
          <a:off x="1280160" y="960119"/>
          <a:ext cx="3840480" cy="3840480"/>
        </a:xfrm>
        <a:prstGeom prst="ellips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CDRNs</a:t>
          </a:r>
        </a:p>
      </dsp:txBody>
      <dsp:txXfrm>
        <a:off x="2529276" y="1190548"/>
        <a:ext cx="1342247" cy="691286"/>
      </dsp:txXfrm>
    </dsp:sp>
    <dsp:sp modelId="{6201655A-0FE0-42B9-AA34-2790BF97D596}">
      <dsp:nvSpPr>
        <dsp:cNvPr id="0" name=""/>
        <dsp:cNvSpPr/>
      </dsp:nvSpPr>
      <dsp:spPr>
        <a:xfrm>
          <a:off x="1760220" y="1920239"/>
          <a:ext cx="2880360" cy="2880360"/>
        </a:xfrm>
        <a:prstGeom prst="ellipse">
          <a:avLst/>
        </a:prstGeom>
        <a:gradFill rotWithShape="0">
          <a:gsLst>
            <a:gs pos="0">
              <a:schemeClr val="accent5">
                <a:lumMod val="50000"/>
              </a:schemeClr>
            </a:gs>
            <a:gs pos="50000">
              <a:schemeClr val="accent2">
                <a:hueOff val="10923757"/>
                <a:satOff val="749"/>
                <a:lumOff val="9150"/>
                <a:alphaOff val="0"/>
                <a:shade val="100000"/>
                <a:satMod val="103000"/>
                <a:lumMod val="100000"/>
              </a:schemeClr>
            </a:gs>
            <a:gs pos="100000">
              <a:schemeClr val="accent2">
                <a:hueOff val="10923757"/>
                <a:satOff val="749"/>
                <a:lumOff val="9150"/>
                <a:alphaOff val="0"/>
                <a:shade val="93000"/>
                <a:satMod val="11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PBRNs</a:t>
          </a:r>
        </a:p>
      </dsp:txBody>
      <dsp:txXfrm>
        <a:off x="2529276" y="2136266"/>
        <a:ext cx="1342247" cy="648081"/>
      </dsp:txXfrm>
    </dsp:sp>
    <dsp:sp modelId="{985EE765-5E7A-4C75-B6A0-350188B8C303}">
      <dsp:nvSpPr>
        <dsp:cNvPr id="0" name=""/>
        <dsp:cNvSpPr/>
      </dsp:nvSpPr>
      <dsp:spPr>
        <a:xfrm>
          <a:off x="2240280" y="2880359"/>
          <a:ext cx="1920240" cy="1920240"/>
        </a:xfrm>
        <a:prstGeom prst="ellipse">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FQHCs</a:t>
          </a:r>
        </a:p>
      </dsp:txBody>
      <dsp:txXfrm>
        <a:off x="2521492" y="3360420"/>
        <a:ext cx="1357814" cy="96012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5F05AA-2BF5-40A5-BD88-97535D4244AA}" type="datetimeFigureOut">
              <a:rPr lang="en-US" smtClean="0"/>
              <a:t>6/24/2019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6C1318-A665-46E5-93F9-3BFB4B82B90F}" type="slidenum">
              <a:rPr lang="en-US" smtClean="0"/>
              <a:t>‹#›</a:t>
            </a:fld>
            <a:endParaRPr lang="en-US"/>
          </a:p>
        </p:txBody>
      </p:sp>
    </p:spTree>
    <p:extLst>
      <p:ext uri="{BB962C8B-B14F-4D97-AF65-F5344CB8AC3E}">
        <p14:creationId xmlns:p14="http://schemas.microsoft.com/office/powerpoint/2010/main" val="393553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1</a:t>
            </a:fld>
            <a:endParaRPr lang="en-US"/>
          </a:p>
        </p:txBody>
      </p:sp>
    </p:spTree>
    <p:extLst>
      <p:ext uri="{BB962C8B-B14F-4D97-AF65-F5344CB8AC3E}">
        <p14:creationId xmlns:p14="http://schemas.microsoft.com/office/powerpoint/2010/main" val="208972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11</a:t>
            </a:fld>
            <a:endParaRPr lang="en-US"/>
          </a:p>
        </p:txBody>
      </p:sp>
    </p:spTree>
    <p:extLst>
      <p:ext uri="{BB962C8B-B14F-4D97-AF65-F5344CB8AC3E}">
        <p14:creationId xmlns:p14="http://schemas.microsoft.com/office/powerpoint/2010/main" val="273590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Patients with CCI </a:t>
            </a:r>
            <a:r>
              <a:rPr lang="en-US" u="sng" dirty="0"/>
              <a:t>&gt;</a:t>
            </a:r>
            <a:r>
              <a:rPr lang="en-US" dirty="0"/>
              <a:t> 4 have a broad array of chronic conditions. If diseases are grouped by systems (diabetes, COPD, cardiovascular, liver, rheumatic, ulcer, cancer, and depression), a Medicaid population with a CCI </a:t>
            </a:r>
            <a:r>
              <a:rPr lang="en-US" u="sng" dirty="0"/>
              <a:t>&gt;</a:t>
            </a:r>
            <a:r>
              <a:rPr lang="en-US" dirty="0"/>
              <a:t>4 had 127 different combinations of conditions</a:t>
            </a:r>
            <a:r>
              <a:rPr lang="en-US" b="1" dirty="0"/>
              <a:t>. </a:t>
            </a:r>
            <a:r>
              <a:rPr lang="en-US" dirty="0"/>
              <a:t>Creating subsets of patients with specific combinations of MCDs is complex, and multiple disease-management protocols, each with a list of separate guidelines, is unmanageable.</a:t>
            </a:r>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12</a:t>
            </a:fld>
            <a:endParaRPr lang="en-US"/>
          </a:p>
        </p:txBody>
      </p:sp>
    </p:spTree>
    <p:extLst>
      <p:ext uri="{BB962C8B-B14F-4D97-AF65-F5344CB8AC3E}">
        <p14:creationId xmlns:p14="http://schemas.microsoft.com/office/powerpoint/2010/main" val="16550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13</a:t>
            </a:fld>
            <a:endParaRPr lang="en-US"/>
          </a:p>
        </p:txBody>
      </p:sp>
    </p:spTree>
    <p:extLst>
      <p:ext uri="{BB962C8B-B14F-4D97-AF65-F5344CB8AC3E}">
        <p14:creationId xmlns:p14="http://schemas.microsoft.com/office/powerpoint/2010/main" val="114155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14</a:t>
            </a:fld>
            <a:endParaRPr lang="en-US"/>
          </a:p>
        </p:txBody>
      </p:sp>
    </p:spTree>
    <p:extLst>
      <p:ext uri="{BB962C8B-B14F-4D97-AF65-F5344CB8AC3E}">
        <p14:creationId xmlns:p14="http://schemas.microsoft.com/office/powerpoint/2010/main" val="2387414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15</a:t>
            </a:fld>
            <a:endParaRPr lang="en-US"/>
          </a:p>
        </p:txBody>
      </p:sp>
    </p:spTree>
    <p:extLst>
      <p:ext uri="{BB962C8B-B14F-4D97-AF65-F5344CB8AC3E}">
        <p14:creationId xmlns:p14="http://schemas.microsoft.com/office/powerpoint/2010/main" val="259442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16</a:t>
            </a:fld>
            <a:endParaRPr lang="en-US"/>
          </a:p>
        </p:txBody>
      </p:sp>
    </p:spTree>
    <p:extLst>
      <p:ext uri="{BB962C8B-B14F-4D97-AF65-F5344CB8AC3E}">
        <p14:creationId xmlns:p14="http://schemas.microsoft.com/office/powerpoint/2010/main" val="225344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18</a:t>
            </a:fld>
            <a:endParaRPr lang="en-US"/>
          </a:p>
        </p:txBody>
      </p:sp>
    </p:spTree>
    <p:extLst>
      <p:ext uri="{BB962C8B-B14F-4D97-AF65-F5344CB8AC3E}">
        <p14:creationId xmlns:p14="http://schemas.microsoft.com/office/powerpoint/2010/main" val="244031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19</a:t>
            </a:fld>
            <a:endParaRPr lang="en-US"/>
          </a:p>
        </p:txBody>
      </p:sp>
    </p:spTree>
    <p:extLst>
      <p:ext uri="{BB962C8B-B14F-4D97-AF65-F5344CB8AC3E}">
        <p14:creationId xmlns:p14="http://schemas.microsoft.com/office/powerpoint/2010/main" val="918648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20</a:t>
            </a:fld>
            <a:endParaRPr lang="en-US"/>
          </a:p>
        </p:txBody>
      </p:sp>
    </p:spTree>
    <p:extLst>
      <p:ext uri="{BB962C8B-B14F-4D97-AF65-F5344CB8AC3E}">
        <p14:creationId xmlns:p14="http://schemas.microsoft.com/office/powerpoint/2010/main" val="146944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21</a:t>
            </a:fld>
            <a:endParaRPr lang="en-US"/>
          </a:p>
        </p:txBody>
      </p:sp>
    </p:spTree>
    <p:extLst>
      <p:ext uri="{BB962C8B-B14F-4D97-AF65-F5344CB8AC3E}">
        <p14:creationId xmlns:p14="http://schemas.microsoft.com/office/powerpoint/2010/main" val="86928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2</a:t>
            </a:fld>
            <a:endParaRPr lang="en-US"/>
          </a:p>
        </p:txBody>
      </p:sp>
    </p:spTree>
    <p:extLst>
      <p:ext uri="{BB962C8B-B14F-4D97-AF65-F5344CB8AC3E}">
        <p14:creationId xmlns:p14="http://schemas.microsoft.com/office/powerpoint/2010/main" val="3000936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22</a:t>
            </a:fld>
            <a:endParaRPr lang="en-US"/>
          </a:p>
        </p:txBody>
      </p:sp>
    </p:spTree>
    <p:extLst>
      <p:ext uri="{BB962C8B-B14F-4D97-AF65-F5344CB8AC3E}">
        <p14:creationId xmlns:p14="http://schemas.microsoft.com/office/powerpoint/2010/main" val="1791496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23</a:t>
            </a:fld>
            <a:endParaRPr lang="en-US"/>
          </a:p>
        </p:txBody>
      </p:sp>
    </p:spTree>
    <p:extLst>
      <p:ext uri="{BB962C8B-B14F-4D97-AF65-F5344CB8AC3E}">
        <p14:creationId xmlns:p14="http://schemas.microsoft.com/office/powerpoint/2010/main" val="2557155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24</a:t>
            </a:fld>
            <a:endParaRPr lang="en-US"/>
          </a:p>
        </p:txBody>
      </p:sp>
    </p:spTree>
    <p:extLst>
      <p:ext uri="{BB962C8B-B14F-4D97-AF65-F5344CB8AC3E}">
        <p14:creationId xmlns:p14="http://schemas.microsoft.com/office/powerpoint/2010/main" val="4270603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25</a:t>
            </a:fld>
            <a:endParaRPr lang="en-US"/>
          </a:p>
        </p:txBody>
      </p:sp>
    </p:spTree>
    <p:extLst>
      <p:ext uri="{BB962C8B-B14F-4D97-AF65-F5344CB8AC3E}">
        <p14:creationId xmlns:p14="http://schemas.microsoft.com/office/powerpoint/2010/main" val="108372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27</a:t>
            </a:fld>
            <a:endParaRPr lang="en-US"/>
          </a:p>
        </p:txBody>
      </p:sp>
    </p:spTree>
    <p:extLst>
      <p:ext uri="{BB962C8B-B14F-4D97-AF65-F5344CB8AC3E}">
        <p14:creationId xmlns:p14="http://schemas.microsoft.com/office/powerpoint/2010/main" val="133617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28</a:t>
            </a:fld>
            <a:endParaRPr lang="en-US"/>
          </a:p>
        </p:txBody>
      </p:sp>
    </p:spTree>
    <p:extLst>
      <p:ext uri="{BB962C8B-B14F-4D97-AF65-F5344CB8AC3E}">
        <p14:creationId xmlns:p14="http://schemas.microsoft.com/office/powerpoint/2010/main" val="3960162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30</a:t>
            </a:fld>
            <a:endParaRPr lang="en-US"/>
          </a:p>
        </p:txBody>
      </p:sp>
    </p:spTree>
    <p:extLst>
      <p:ext uri="{BB962C8B-B14F-4D97-AF65-F5344CB8AC3E}">
        <p14:creationId xmlns:p14="http://schemas.microsoft.com/office/powerpoint/2010/main" val="3232511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32</a:t>
            </a:fld>
            <a:endParaRPr lang="en-US"/>
          </a:p>
        </p:txBody>
      </p:sp>
    </p:spTree>
    <p:extLst>
      <p:ext uri="{BB962C8B-B14F-4D97-AF65-F5344CB8AC3E}">
        <p14:creationId xmlns:p14="http://schemas.microsoft.com/office/powerpoint/2010/main" val="52888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F6C1318-A665-46E5-93F9-3BFB4B82B90F}" type="slidenum">
              <a:rPr lang="en-US" smtClean="0"/>
              <a:t>33</a:t>
            </a:fld>
            <a:endParaRPr lang="en-US"/>
          </a:p>
        </p:txBody>
      </p:sp>
    </p:spTree>
    <p:extLst>
      <p:ext uri="{BB962C8B-B14F-4D97-AF65-F5344CB8AC3E}">
        <p14:creationId xmlns:p14="http://schemas.microsoft.com/office/powerpoint/2010/main" val="44376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34</a:t>
            </a:fld>
            <a:endParaRPr lang="en-US"/>
          </a:p>
        </p:txBody>
      </p:sp>
    </p:spTree>
    <p:extLst>
      <p:ext uri="{BB962C8B-B14F-4D97-AF65-F5344CB8AC3E}">
        <p14:creationId xmlns:p14="http://schemas.microsoft.com/office/powerpoint/2010/main" val="104339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b="1" dirty="0">
                <a:solidFill>
                  <a:prstClr val="black"/>
                </a:solidFill>
                <a:latin typeface="Times New Roman" panose="02020603050405020304" pitchFamily="18" charset="0"/>
              </a:rPr>
              <a:t>SCALE-UP MODEL:</a:t>
            </a:r>
          </a:p>
          <a:p>
            <a:pPr>
              <a:defRPr/>
            </a:pPr>
            <a:endParaRPr lang="en-US" sz="8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Health Care Safety-Net</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Community/Academic Research Partnerships</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Clinician Engagement</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err="1">
                <a:solidFill>
                  <a:prstClr val="black"/>
                </a:solidFill>
                <a:latin typeface="Times New Roman" panose="02020603050405020304" pitchFamily="18" charset="0"/>
              </a:rPr>
              <a:t>eCME</a:t>
            </a:r>
            <a:endParaRPr lang="en-US" sz="1300" dirty="0">
              <a:solidFill>
                <a:prstClr val="black"/>
              </a:solidFill>
              <a:latin typeface="Wingdings"/>
              <a:ea typeface="Wingdings"/>
              <a:cs typeface="Wingdings"/>
              <a:sym typeface="Wingdings"/>
            </a:endParaRP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EHR based research</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Big Data/</a:t>
            </a:r>
          </a:p>
          <a:p>
            <a:pPr algn="ctr">
              <a:defRPr/>
            </a:pPr>
            <a:r>
              <a:rPr lang="en-US" sz="1300" dirty="0">
                <a:solidFill>
                  <a:prstClr val="black"/>
                </a:solidFill>
                <a:latin typeface="Times New Roman" panose="02020603050405020304" pitchFamily="18" charset="0"/>
              </a:rPr>
              <a:t>Learning Health Care System  </a:t>
            </a:r>
          </a:p>
          <a:p>
            <a:endParaRPr lang="en-US" dirty="0"/>
          </a:p>
        </p:txBody>
      </p:sp>
      <p:sp>
        <p:nvSpPr>
          <p:cNvPr id="4" name="Slide Number Placeholder 3"/>
          <p:cNvSpPr>
            <a:spLocks noGrp="1"/>
          </p:cNvSpPr>
          <p:nvPr>
            <p:ph type="sldNum" sz="quarter" idx="10"/>
          </p:nvPr>
        </p:nvSpPr>
        <p:spPr/>
        <p:txBody>
          <a:bodyPr/>
          <a:lstStyle/>
          <a:p>
            <a:pPr defTabSz="931774">
              <a:defRPr/>
            </a:pPr>
            <a:fld id="{7FB667E1-E601-4AAF-B95C-B25720D70A60}" type="slidenum">
              <a:rPr lang="uk-UA" sz="1300">
                <a:solidFill>
                  <a:srgbClr val="363D3D"/>
                </a:solidFill>
                <a:latin typeface="Corbel"/>
              </a:rPr>
              <a:pPr defTabSz="931774">
                <a:defRPr/>
              </a:pPr>
              <a:t>3</a:t>
            </a:fld>
            <a:endParaRPr lang="uk-UA" sz="1300">
              <a:solidFill>
                <a:srgbClr val="363D3D"/>
              </a:solidFill>
              <a:latin typeface="Corbel"/>
            </a:endParaRPr>
          </a:p>
        </p:txBody>
      </p:sp>
    </p:spTree>
    <p:extLst>
      <p:ext uri="{BB962C8B-B14F-4D97-AF65-F5344CB8AC3E}">
        <p14:creationId xmlns:p14="http://schemas.microsoft.com/office/powerpoint/2010/main" val="111500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BD9FA14-2AE3-4E47-9642-FBB9D9F33A31}"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96055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5</a:t>
            </a:fld>
            <a:endParaRPr lang="en-US"/>
          </a:p>
        </p:txBody>
      </p:sp>
    </p:spTree>
    <p:extLst>
      <p:ext uri="{BB962C8B-B14F-4D97-AF65-F5344CB8AC3E}">
        <p14:creationId xmlns:p14="http://schemas.microsoft.com/office/powerpoint/2010/main" val="390464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6</a:t>
            </a:fld>
            <a:endParaRPr lang="en-US"/>
          </a:p>
        </p:txBody>
      </p:sp>
    </p:spTree>
    <p:extLst>
      <p:ext uri="{BB962C8B-B14F-4D97-AF65-F5344CB8AC3E}">
        <p14:creationId xmlns:p14="http://schemas.microsoft.com/office/powerpoint/2010/main" val="278562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6C1318-A665-46E5-93F9-3BFB4B82B90F}" type="slidenum">
              <a:rPr lang="en-US" smtClean="0"/>
              <a:t>7</a:t>
            </a:fld>
            <a:endParaRPr lang="en-US"/>
          </a:p>
        </p:txBody>
      </p:sp>
    </p:spTree>
    <p:extLst>
      <p:ext uri="{BB962C8B-B14F-4D97-AF65-F5344CB8AC3E}">
        <p14:creationId xmlns:p14="http://schemas.microsoft.com/office/powerpoint/2010/main" val="336887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8</a:t>
            </a:fld>
            <a:endParaRPr lang="en-US"/>
          </a:p>
        </p:txBody>
      </p:sp>
    </p:spTree>
    <p:extLst>
      <p:ext uri="{BB962C8B-B14F-4D97-AF65-F5344CB8AC3E}">
        <p14:creationId xmlns:p14="http://schemas.microsoft.com/office/powerpoint/2010/main" val="380935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C1318-A665-46E5-93F9-3BFB4B82B90F}" type="slidenum">
              <a:rPr lang="en-US" smtClean="0"/>
              <a:t>9</a:t>
            </a:fld>
            <a:endParaRPr lang="en-US"/>
          </a:p>
        </p:txBody>
      </p:sp>
    </p:spTree>
    <p:extLst>
      <p:ext uri="{BB962C8B-B14F-4D97-AF65-F5344CB8AC3E}">
        <p14:creationId xmlns:p14="http://schemas.microsoft.com/office/powerpoint/2010/main" val="74086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BB308-20BE-4BE5-91B8-BCA2F6FA35D7}"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49117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BB308-20BE-4BE5-91B8-BCA2F6FA35D7}"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97306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BB308-20BE-4BE5-91B8-BCA2F6FA35D7}"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1583852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BB308-20BE-4BE5-91B8-BCA2F6FA35D7}"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18811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BBB308-20BE-4BE5-91B8-BCA2F6FA35D7}"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42220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BB308-20BE-4BE5-91B8-BCA2F6FA35D7}"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6373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BB308-20BE-4BE5-91B8-BCA2F6FA35D7}" type="datetimeFigureOut">
              <a:rPr lang="en-US" smtClean="0"/>
              <a:t>6/24/2019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178669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BB308-20BE-4BE5-91B8-BCA2F6FA35D7}" type="datetimeFigureOut">
              <a:rPr lang="en-US" smtClean="0"/>
              <a:t>6/24/2019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02372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BB308-20BE-4BE5-91B8-BCA2F6FA35D7}" type="datetimeFigureOut">
              <a:rPr lang="en-US" smtClean="0"/>
              <a:t>6/24/2019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387621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BBB308-20BE-4BE5-91B8-BCA2F6FA35D7}"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149226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BBB308-20BE-4BE5-91B8-BCA2F6FA35D7}"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EC7AE-8F85-4242-9FCA-82D66FAF8296}" type="slidenum">
              <a:rPr lang="en-US" smtClean="0"/>
              <a:t>‹#›</a:t>
            </a:fld>
            <a:endParaRPr lang="en-US"/>
          </a:p>
        </p:txBody>
      </p:sp>
    </p:spTree>
    <p:extLst>
      <p:ext uri="{BB962C8B-B14F-4D97-AF65-F5344CB8AC3E}">
        <p14:creationId xmlns:p14="http://schemas.microsoft.com/office/powerpoint/2010/main" val="296289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BB308-20BE-4BE5-91B8-BCA2F6FA35D7}" type="datetimeFigureOut">
              <a:rPr lang="en-US" smtClean="0"/>
              <a:t>6/24/2019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EC7AE-8F85-4242-9FCA-82D66FAF8296}" type="slidenum">
              <a:rPr lang="en-US" smtClean="0"/>
              <a:t>‹#›</a:t>
            </a:fld>
            <a:endParaRPr lang="en-US"/>
          </a:p>
        </p:txBody>
      </p:sp>
    </p:spTree>
    <p:extLst>
      <p:ext uri="{BB962C8B-B14F-4D97-AF65-F5344CB8AC3E}">
        <p14:creationId xmlns:p14="http://schemas.microsoft.com/office/powerpoint/2010/main" val="1226542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www.cdnetwork.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hyperlink" Target="http://www.cdnetwork.org/" TargetMode="Externa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tiff"/></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JNTobin@CDNetwork.org" TargetMode="External"/><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cdnetwork.org/" TargetMode="External"/><Relationship Id="rId9"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www.cdnetwork.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alliancechicago.or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www.eriefamilyhealth.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friendfhc.org/"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www.chnnyc.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nyulangone.org/locations/family-health-centers-at-nyu-langon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comments" Target="../comments/comment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hyperlink" Target="http://www.pcornet.org/"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hyperlink" Target="http://www.nyccdrn.org/" TargetMode="External"/><Relationship Id="rId7"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tiff"/><Relationship Id="rId11" Type="http://schemas.openxmlformats.org/officeDocument/2006/relationships/image" Target="../media/image39.jpeg"/><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tiff"/></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hyperlink" Target="http://capricorncdrn.org/" TargetMode="External"/><Relationship Id="rId9" Type="http://schemas.openxmlformats.org/officeDocument/2006/relationships/image" Target="../media/image45.jp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39" y="218196"/>
            <a:ext cx="9144000" cy="2387600"/>
          </a:xfrm>
        </p:spPr>
        <p:txBody>
          <a:bodyPr>
            <a:normAutofit/>
          </a:bodyPr>
          <a:lstStyle/>
          <a:p>
            <a:r>
              <a:rPr lang="en-US" sz="4400" dirty="0"/>
              <a:t>Preventing “Tipping Points” in </a:t>
            </a:r>
            <a:br>
              <a:rPr lang="en-US" sz="4400" dirty="0"/>
            </a:br>
            <a:r>
              <a:rPr lang="en-US" sz="4400" dirty="0"/>
              <a:t>High Comorbidity Patients: </a:t>
            </a:r>
            <a:br>
              <a:rPr lang="en-US" sz="4400" dirty="0"/>
            </a:br>
            <a:r>
              <a:rPr lang="en-US" sz="4400" dirty="0"/>
              <a:t>A Lifeline from Health Coaches</a:t>
            </a:r>
            <a:endParaRPr lang="en-US" sz="4400" i="1" dirty="0"/>
          </a:p>
        </p:txBody>
      </p:sp>
      <p:sp>
        <p:nvSpPr>
          <p:cNvPr id="3" name="Subtitle 2"/>
          <p:cNvSpPr>
            <a:spLocks noGrp="1"/>
          </p:cNvSpPr>
          <p:nvPr>
            <p:ph type="subTitle" idx="1"/>
          </p:nvPr>
        </p:nvSpPr>
        <p:spPr>
          <a:xfrm>
            <a:off x="1325460" y="2789865"/>
            <a:ext cx="9541079" cy="1446218"/>
          </a:xfrm>
        </p:spPr>
        <p:txBody>
          <a:bodyPr>
            <a:noAutofit/>
          </a:bodyPr>
          <a:lstStyle/>
          <a:p>
            <a:r>
              <a:rPr lang="en-US" sz="1800" dirty="0"/>
              <a:t>PI: Jonathan N. Tobin, PhD (CDN/The Rockefeller University)</a:t>
            </a:r>
          </a:p>
          <a:p>
            <a:r>
              <a:rPr lang="en-US" sz="1800" dirty="0"/>
              <a:t>Co-PI: Mary Charlson, MD (Weill Cornell Medicine)</a:t>
            </a:r>
          </a:p>
          <a:p>
            <a:endParaRPr lang="en-US" sz="1400" b="1" u="sng" dirty="0"/>
          </a:p>
          <a:p>
            <a:r>
              <a:rPr lang="en-US" sz="1400" b="1" u="sng" dirty="0"/>
              <a:t>Funding:</a:t>
            </a:r>
          </a:p>
          <a:p>
            <a:r>
              <a:rPr lang="en-US" sz="1400" dirty="0"/>
              <a:t>PCORI Award #IHS-2017C3-8923</a:t>
            </a:r>
          </a:p>
          <a:p>
            <a:r>
              <a:rPr lang="en-US" sz="1400" dirty="0"/>
              <a:t>With support from:</a:t>
            </a:r>
          </a:p>
          <a:p>
            <a:pPr marL="8037" defTabSz="514350" hangingPunct="0">
              <a:defRPr/>
            </a:pPr>
            <a:r>
              <a:rPr lang="en-US" altLang="en-US" sz="1400" kern="0" dirty="0"/>
              <a:t>AHRQ Grant #P30-HS-021667</a:t>
            </a:r>
          </a:p>
          <a:p>
            <a:pPr marL="8037" defTabSz="514350" hangingPunct="0">
              <a:defRPr/>
            </a:pPr>
            <a:r>
              <a:rPr lang="en-US" altLang="en-US" sz="1400" kern="0" dirty="0"/>
              <a:t>NYC-CDRN (INSIGHT) PCRF Award #20171205</a:t>
            </a:r>
            <a:endParaRPr lang="en-US" altLang="en-US" sz="1400" kern="0" dirty="0">
              <a:highlight>
                <a:srgbClr val="FFFF00"/>
              </a:highlight>
            </a:endParaRPr>
          </a:p>
          <a:p>
            <a:pPr marL="8037" defTabSz="514350" hangingPunct="0">
              <a:defRPr/>
            </a:pPr>
            <a:r>
              <a:rPr lang="en-US" altLang="en-US" sz="1400" kern="0" dirty="0"/>
              <a:t>CAPriCORN PCRF Award #20171205</a:t>
            </a:r>
            <a:endParaRPr lang="en-US" altLang="en-US" sz="1800" kern="0" dirty="0">
              <a:highlight>
                <a:srgbClr val="FFFF00"/>
              </a:highligh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796960"/>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866371"/>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18754"/>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11658"/>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22498"/>
            <a:ext cx="1830063" cy="701801"/>
          </a:xfrm>
          <a:prstGeom prst="rect">
            <a:avLst/>
          </a:prstGeom>
          <a:noFill/>
          <a:ln>
            <a:noFill/>
          </a:ln>
        </p:spPr>
      </p:pic>
    </p:spTree>
    <p:extLst>
      <p:ext uri="{BB962C8B-B14F-4D97-AF65-F5344CB8AC3E}">
        <p14:creationId xmlns:p14="http://schemas.microsoft.com/office/powerpoint/2010/main" val="21508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709449" y="417786"/>
            <a:ext cx="10428890" cy="52578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7"/>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8"/>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51"/>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5"/>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5"/>
            <a:ext cx="1830063" cy="701801"/>
          </a:xfrm>
          <a:prstGeom prst="rect">
            <a:avLst/>
          </a:prstGeom>
          <a:noFill/>
          <a:ln>
            <a:noFill/>
          </a:ln>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9032" y="0"/>
            <a:ext cx="1602968" cy="218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135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073" y="71188"/>
            <a:ext cx="10515600" cy="1325563"/>
          </a:xfrm>
        </p:spPr>
        <p:txBody>
          <a:bodyPr>
            <a:normAutofit fontScale="90000"/>
          </a:bodyPr>
          <a:lstStyle/>
          <a:p>
            <a:pPr algn="ctr"/>
            <a:r>
              <a:rPr lang="en-US" b="1" dirty="0"/>
              <a:t>Tipping Points - Background</a:t>
            </a:r>
            <a:br>
              <a:rPr lang="en-US" b="1" dirty="0"/>
            </a:br>
            <a:br>
              <a:rPr lang="en-US" sz="2200" b="1" dirty="0"/>
            </a:br>
            <a:r>
              <a:rPr lang="en-US" dirty="0"/>
              <a:t>Patients with Multiple Chronic Diseases:</a:t>
            </a:r>
          </a:p>
        </p:txBody>
      </p:sp>
      <p:sp>
        <p:nvSpPr>
          <p:cNvPr id="3" name="Content Placeholder 2"/>
          <p:cNvSpPr>
            <a:spLocks noGrp="1"/>
          </p:cNvSpPr>
          <p:nvPr>
            <p:ph idx="1"/>
          </p:nvPr>
        </p:nvSpPr>
        <p:spPr>
          <a:xfrm>
            <a:off x="683759" y="1581669"/>
            <a:ext cx="10515600" cy="4351338"/>
          </a:xfrm>
        </p:spPr>
        <p:txBody>
          <a:bodyPr>
            <a:normAutofit/>
          </a:bodyPr>
          <a:lstStyle/>
          <a:p>
            <a:pPr lvl="1" algn="just"/>
            <a:r>
              <a:rPr lang="en-US" sz="2800" dirty="0"/>
              <a:t>Increased mortality and morbidity</a:t>
            </a:r>
          </a:p>
          <a:p>
            <a:pPr lvl="1" algn="just"/>
            <a:r>
              <a:rPr lang="en-US" sz="2800" dirty="0"/>
              <a:t>High risk for destabilization, including hospitalization, ER visits and increased disability </a:t>
            </a:r>
          </a:p>
          <a:p>
            <a:pPr lvl="1" algn="just"/>
            <a:r>
              <a:rPr lang="en-US" sz="2800" dirty="0"/>
              <a:t>Excluded from clinical trials because they have worse outcomes, confounding results</a:t>
            </a:r>
          </a:p>
          <a:p>
            <a:pPr lvl="1" algn="just"/>
            <a:r>
              <a:rPr lang="en-US" sz="2800" dirty="0"/>
              <a:t>Almost no guidelines for the care of such patients</a:t>
            </a:r>
          </a:p>
          <a:p>
            <a:pPr lvl="1" algn="just"/>
            <a:r>
              <a:rPr lang="en-US" sz="2800" dirty="0"/>
              <a:t>Experience  social and psychosocial challenges which may lead to “Tipping Points” resulting in de-stabilization, which can lead to unplanned hospital and ED admissions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496168"/>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565579"/>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517962"/>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410866"/>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421706"/>
            <a:ext cx="1830063" cy="701801"/>
          </a:xfrm>
          <a:prstGeom prst="rect">
            <a:avLst/>
          </a:prstGeom>
          <a:noFill/>
          <a:ln>
            <a:noFill/>
          </a:ln>
        </p:spPr>
      </p:pic>
    </p:spTree>
    <p:extLst>
      <p:ext uri="{BB962C8B-B14F-4D97-AF65-F5344CB8AC3E}">
        <p14:creationId xmlns:p14="http://schemas.microsoft.com/office/powerpoint/2010/main" val="378344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205"/>
            <a:ext cx="10515600" cy="700195"/>
          </a:xfrm>
        </p:spPr>
        <p:txBody>
          <a:bodyPr>
            <a:normAutofit/>
          </a:bodyPr>
          <a:lstStyle/>
          <a:p>
            <a:pPr algn="ctr"/>
            <a:r>
              <a:rPr lang="en-US" b="1" dirty="0"/>
              <a:t>Tipping Points - Background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496168"/>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565579"/>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517962"/>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410866"/>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421706"/>
            <a:ext cx="1830063" cy="701801"/>
          </a:xfrm>
          <a:prstGeom prst="rect">
            <a:avLst/>
          </a:prstGeom>
          <a:noFill/>
          <a:ln>
            <a:noFill/>
          </a:ln>
        </p:spPr>
      </p:pic>
      <p:pic>
        <p:nvPicPr>
          <p:cNvPr id="15" name="Picture 14"/>
          <p:cNvPicPr/>
          <p:nvPr/>
        </p:nvPicPr>
        <p:blipFill>
          <a:blip r:embed="rId8">
            <a:extLst>
              <a:ext uri="{28A0092B-C50C-407E-A947-70E740481C1C}">
                <a14:useLocalDpi xmlns:a14="http://schemas.microsoft.com/office/drawing/2010/main" val="0"/>
              </a:ext>
            </a:extLst>
          </a:blip>
          <a:srcRect l="-1894" t="4608"/>
          <a:stretch>
            <a:fillRect/>
          </a:stretch>
        </p:blipFill>
        <p:spPr bwMode="auto">
          <a:xfrm>
            <a:off x="849744" y="1225615"/>
            <a:ext cx="4949688" cy="3438104"/>
          </a:xfrm>
          <a:prstGeom prst="rect">
            <a:avLst/>
          </a:prstGeom>
          <a:noFill/>
          <a:ln>
            <a:noFill/>
          </a:ln>
        </p:spPr>
      </p:pic>
      <p:pic>
        <p:nvPicPr>
          <p:cNvPr id="16" name="Picture 15"/>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24600" y="1230667"/>
            <a:ext cx="5277678" cy="3569934"/>
          </a:xfrm>
          <a:prstGeom prst="rect">
            <a:avLst/>
          </a:prstGeom>
          <a:noFill/>
          <a:ln>
            <a:noFill/>
          </a:ln>
        </p:spPr>
      </p:pic>
    </p:spTree>
    <p:extLst>
      <p:ext uri="{BB962C8B-B14F-4D97-AF65-F5344CB8AC3E}">
        <p14:creationId xmlns:p14="http://schemas.microsoft.com/office/powerpoint/2010/main" val="92928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Tipping Points - Background </a:t>
            </a:r>
          </a:p>
        </p:txBody>
      </p:sp>
      <p:sp>
        <p:nvSpPr>
          <p:cNvPr id="3" name="Content Placeholder 2"/>
          <p:cNvSpPr>
            <a:spLocks noGrp="1"/>
          </p:cNvSpPr>
          <p:nvPr>
            <p:ph idx="1"/>
          </p:nvPr>
        </p:nvSpPr>
        <p:spPr/>
        <p:txBody>
          <a:bodyPr/>
          <a:lstStyle/>
          <a:p>
            <a:pPr lvl="1"/>
            <a:r>
              <a:rPr lang="en-US" sz="3200" dirty="0"/>
              <a:t>Funded by PCORI from 01/01/19-12/31/23</a:t>
            </a:r>
            <a:endParaRPr lang="en-US" sz="3200" dirty="0">
              <a:highlight>
                <a:srgbClr val="FFFF00"/>
              </a:highlight>
            </a:endParaRPr>
          </a:p>
          <a:p>
            <a:pPr lvl="1"/>
            <a:r>
              <a:rPr lang="en-US" sz="3200" dirty="0"/>
              <a:t>Cluster Randomized Clinical Trial (</a:t>
            </a:r>
            <a:r>
              <a:rPr lang="en-US" sz="3200" dirty="0" err="1"/>
              <a:t>cRCT</a:t>
            </a:r>
            <a:r>
              <a:rPr lang="en-US" sz="3200" dirty="0"/>
              <a:t>)</a:t>
            </a:r>
          </a:p>
          <a:p>
            <a:pPr lvl="1"/>
            <a:r>
              <a:rPr lang="en-US" sz="3200" dirty="0"/>
              <a:t>For patients with multiple chronic diseases </a:t>
            </a:r>
          </a:p>
          <a:p>
            <a:pPr lvl="2"/>
            <a:r>
              <a:rPr lang="en-US" sz="2800" dirty="0"/>
              <a:t>Charlson Comorbidity Index (CCI) </a:t>
            </a:r>
            <a:r>
              <a:rPr lang="en-US" sz="2800" u="sng" dirty="0"/>
              <a:t>&gt;</a:t>
            </a:r>
            <a:r>
              <a:rPr lang="en-US" sz="2800" dirty="0"/>
              <a:t>4</a:t>
            </a:r>
          </a:p>
          <a:p>
            <a:pPr marL="457200" lvl="1" indent="0">
              <a:buNone/>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08996"/>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878407"/>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30790"/>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23694"/>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34534"/>
            <a:ext cx="1830063" cy="701801"/>
          </a:xfrm>
          <a:prstGeom prst="rect">
            <a:avLst/>
          </a:prstGeom>
          <a:noFill/>
          <a:ln>
            <a:noFill/>
          </a:ln>
        </p:spPr>
      </p:pic>
    </p:spTree>
    <p:extLst>
      <p:ext uri="{BB962C8B-B14F-4D97-AF65-F5344CB8AC3E}">
        <p14:creationId xmlns:p14="http://schemas.microsoft.com/office/powerpoint/2010/main" val="255741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0"/>
            <a:ext cx="10515600" cy="1117580"/>
          </a:xfrm>
        </p:spPr>
        <p:txBody>
          <a:bodyPr/>
          <a:lstStyle/>
          <a:p>
            <a:pPr algn="ctr"/>
            <a:r>
              <a:rPr lang="en-US" b="1" dirty="0"/>
              <a:t>Tipping Points – Research Team</a:t>
            </a:r>
            <a:endParaRPr lang="en-US" sz="1800"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sp>
        <p:nvSpPr>
          <p:cNvPr id="6" name="Content Placeholder 5"/>
          <p:cNvSpPr>
            <a:spLocks noGrp="1"/>
          </p:cNvSpPr>
          <p:nvPr>
            <p:ph idx="1"/>
          </p:nvPr>
        </p:nvSpPr>
        <p:spPr>
          <a:xfrm>
            <a:off x="104775" y="1154090"/>
            <a:ext cx="12239625" cy="4351338"/>
          </a:xfrm>
        </p:spPr>
        <p:txBody>
          <a:bodyPr numCol="3">
            <a:normAutofit/>
          </a:bodyPr>
          <a:lstStyle/>
          <a:p>
            <a:pPr marL="0" indent="0" algn="ctr">
              <a:buNone/>
            </a:pPr>
            <a:r>
              <a:rPr lang="en-US" sz="2400" b="1" i="1" dirty="0"/>
              <a:t>Clinical Directors Network (CDN): </a:t>
            </a:r>
            <a:endParaRPr lang="en-US" sz="2400" dirty="0"/>
          </a:p>
          <a:p>
            <a:pPr marL="0" lvl="0" indent="0" algn="ctr" rtl="0">
              <a:buNone/>
            </a:pPr>
            <a:r>
              <a:rPr lang="en-US" sz="2400" dirty="0"/>
              <a:t>Jonathan N. Tobin, PhD </a:t>
            </a:r>
          </a:p>
          <a:p>
            <a:pPr marL="0" lvl="0" indent="0" algn="ctr" rtl="0">
              <a:buNone/>
            </a:pPr>
            <a:r>
              <a:rPr lang="en-US" sz="2400" dirty="0"/>
              <a:t>Andrea Cassells, MPH</a:t>
            </a:r>
          </a:p>
          <a:p>
            <a:pPr marL="0" lvl="0" indent="0" algn="ctr" rtl="0">
              <a:buNone/>
            </a:pPr>
            <a:r>
              <a:rPr lang="en-US" sz="2400" dirty="0"/>
              <a:t>Shelly Sital, MPH</a:t>
            </a:r>
          </a:p>
          <a:p>
            <a:pPr marL="0" lvl="0" indent="0" algn="ctr" rtl="0">
              <a:buNone/>
            </a:pPr>
            <a:r>
              <a:rPr lang="en-US" sz="2400" dirty="0"/>
              <a:t>Dena Moftah</a:t>
            </a:r>
          </a:p>
          <a:p>
            <a:pPr marL="0" lvl="0" indent="0" algn="ctr" rtl="0">
              <a:buNone/>
            </a:pPr>
            <a:r>
              <a:rPr lang="en-US" sz="2400" dirty="0"/>
              <a:t>TJ Lin, MPH</a:t>
            </a:r>
          </a:p>
          <a:p>
            <a:pPr marL="0" indent="0" algn="ctr">
              <a:buNone/>
            </a:pPr>
            <a:endParaRPr lang="en-US" sz="2400" b="1" i="1" dirty="0"/>
          </a:p>
          <a:p>
            <a:pPr marL="0" indent="0" algn="ctr">
              <a:buNone/>
            </a:pPr>
            <a:endParaRPr lang="en-US" sz="2400" b="1" i="1" dirty="0"/>
          </a:p>
          <a:p>
            <a:pPr marL="0" indent="0" algn="ctr">
              <a:buNone/>
            </a:pPr>
            <a:r>
              <a:rPr lang="en-US" sz="2400" b="1" i="1" dirty="0"/>
              <a:t>Weill-Cornell Medicine: </a:t>
            </a:r>
            <a:endParaRPr lang="en-US" sz="2400" dirty="0"/>
          </a:p>
          <a:p>
            <a:pPr marL="0" lvl="0" indent="0" algn="ctr" rtl="0">
              <a:buNone/>
            </a:pPr>
            <a:r>
              <a:rPr lang="en-US" sz="2400" dirty="0"/>
              <a:t>Mary E. Charlson, MD</a:t>
            </a:r>
          </a:p>
          <a:p>
            <a:pPr marL="0" lvl="0" indent="0" algn="ctr" rtl="0">
              <a:buNone/>
            </a:pPr>
            <a:r>
              <a:rPr lang="en-US" sz="2400" dirty="0"/>
              <a:t>Erica Phillips, MD</a:t>
            </a:r>
          </a:p>
          <a:p>
            <a:pPr marL="0" lvl="0" indent="0" algn="ctr" rtl="0">
              <a:buNone/>
            </a:pPr>
            <a:r>
              <a:rPr lang="en-US" sz="2400" dirty="0"/>
              <a:t>James P. Hollenberg, MD</a:t>
            </a:r>
          </a:p>
          <a:p>
            <a:pPr marL="0" lvl="0" indent="0" algn="ctr" rtl="0">
              <a:buNone/>
            </a:pPr>
            <a:r>
              <a:rPr lang="en-US" sz="2400" dirty="0"/>
              <a:t>Rosio Ramos</a:t>
            </a:r>
          </a:p>
          <a:p>
            <a:pPr marL="0" lvl="0" indent="0" algn="ctr">
              <a:buNone/>
            </a:pPr>
            <a:r>
              <a:rPr lang="en-US" sz="2400" dirty="0"/>
              <a:t>Martin Wells, PhD</a:t>
            </a:r>
          </a:p>
          <a:p>
            <a:pPr marL="0" lvl="0" indent="0" algn="ctr">
              <a:buNone/>
            </a:pPr>
            <a:r>
              <a:rPr lang="en-US" sz="2400" dirty="0"/>
              <a:t>Lewis L. Perin, MS</a:t>
            </a:r>
          </a:p>
          <a:p>
            <a:pPr marL="0" indent="0" algn="ctr">
              <a:buNone/>
            </a:pPr>
            <a:endParaRPr lang="en-US" sz="2400" b="1" i="1" dirty="0"/>
          </a:p>
          <a:p>
            <a:pPr marL="0" indent="0" algn="ctr">
              <a:buNone/>
            </a:pPr>
            <a:r>
              <a:rPr lang="en-US" sz="2400" b="1" i="1" dirty="0"/>
              <a:t>      </a:t>
            </a:r>
          </a:p>
          <a:p>
            <a:pPr marL="0" indent="0" algn="ctr">
              <a:buNone/>
            </a:pPr>
            <a:r>
              <a:rPr lang="en-US" sz="2400" b="1" i="1" dirty="0"/>
              <a:t>        AllianceChicago:</a:t>
            </a:r>
          </a:p>
          <a:p>
            <a:pPr marL="457200" lvl="1" indent="0" algn="ctr">
              <a:buNone/>
            </a:pPr>
            <a:r>
              <a:rPr lang="en-US" dirty="0"/>
              <a:t>Fred Rachman, MD</a:t>
            </a:r>
          </a:p>
          <a:p>
            <a:pPr marL="457200" lvl="1" indent="0" algn="ctr">
              <a:buNone/>
            </a:pPr>
            <a:r>
              <a:rPr lang="en-US" dirty="0"/>
              <a:t>Nivedita Mohanty, MD</a:t>
            </a:r>
          </a:p>
          <a:p>
            <a:pPr marL="457200" lvl="1" indent="0" algn="ctr">
              <a:buNone/>
            </a:pPr>
            <a:r>
              <a:rPr lang="en-US" dirty="0"/>
              <a:t>Roxane Padilla, BS</a:t>
            </a:r>
          </a:p>
          <a:p>
            <a:pPr lvl="0"/>
            <a:endParaRPr lang="en-US" sz="2400" dirty="0"/>
          </a:p>
        </p:txBody>
      </p:sp>
    </p:spTree>
    <p:extLst>
      <p:ext uri="{BB962C8B-B14F-4D97-AF65-F5344CB8AC3E}">
        <p14:creationId xmlns:p14="http://schemas.microsoft.com/office/powerpoint/2010/main" val="2835462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397"/>
            <a:ext cx="10515600" cy="1030949"/>
          </a:xfrm>
        </p:spPr>
        <p:txBody>
          <a:bodyPr/>
          <a:lstStyle/>
          <a:p>
            <a:pPr algn="ctr"/>
            <a:r>
              <a:rPr lang="en-US" b="1" dirty="0"/>
              <a:t>Tipping Points – Practice Settings</a:t>
            </a:r>
          </a:p>
        </p:txBody>
      </p:sp>
      <p:sp>
        <p:nvSpPr>
          <p:cNvPr id="3" name="Content Placeholder 2"/>
          <p:cNvSpPr>
            <a:spLocks noGrp="1"/>
          </p:cNvSpPr>
          <p:nvPr>
            <p:ph idx="1"/>
          </p:nvPr>
        </p:nvSpPr>
        <p:spPr>
          <a:xfrm>
            <a:off x="577516" y="1119346"/>
            <a:ext cx="10776284" cy="4567230"/>
          </a:xfrm>
        </p:spPr>
        <p:txBody>
          <a:bodyPr>
            <a:normAutofit fontScale="92500"/>
          </a:bodyPr>
          <a:lstStyle/>
          <a:p>
            <a:pPr algn="just"/>
            <a:r>
              <a:rPr lang="en-US" dirty="0"/>
              <a:t>Predominantly low-income, black and Latino/a adult patients with multiple chronic diseases (defined by </a:t>
            </a:r>
            <a:r>
              <a:rPr lang="en-US" b="1" dirty="0"/>
              <a:t>Charlson Comorbidity Index of </a:t>
            </a:r>
            <a:r>
              <a:rPr lang="en-US" b="1" u="sng" dirty="0"/>
              <a:t>&gt;</a:t>
            </a:r>
            <a:r>
              <a:rPr lang="en-US" b="1" dirty="0"/>
              <a:t>4</a:t>
            </a:r>
            <a:r>
              <a:rPr lang="en-US" dirty="0"/>
              <a:t>)</a:t>
            </a:r>
          </a:p>
          <a:p>
            <a:pPr marL="228600" lvl="2" algn="just">
              <a:spcBef>
                <a:spcPts val="1000"/>
              </a:spcBef>
            </a:pPr>
            <a:r>
              <a:rPr lang="en-US" sz="2800" dirty="0"/>
              <a:t>Conduct recruitment, assessment and intervention at 4 FQHC networks (Health Systems in NYC and Chicago) through designated, trained Health Coaches:</a:t>
            </a:r>
          </a:p>
          <a:p>
            <a:pPr marL="685800" lvl="3" algn="just">
              <a:spcBef>
                <a:spcPts val="1000"/>
              </a:spcBef>
            </a:pPr>
            <a:r>
              <a:rPr lang="en-US" sz="2400" dirty="0"/>
              <a:t>Family Health Centers at NYU Langone (NYC)</a:t>
            </a:r>
          </a:p>
          <a:p>
            <a:pPr marL="685800" lvl="3" algn="just">
              <a:spcBef>
                <a:spcPts val="1000"/>
              </a:spcBef>
            </a:pPr>
            <a:r>
              <a:rPr lang="en-US" sz="2400" dirty="0"/>
              <a:t>Community Healthcare Network  	(NYC)</a:t>
            </a:r>
          </a:p>
          <a:p>
            <a:pPr marL="685800" lvl="3" algn="just">
              <a:spcBef>
                <a:spcPts val="1000"/>
              </a:spcBef>
            </a:pPr>
            <a:r>
              <a:rPr lang="en-US" sz="2400" dirty="0"/>
              <a:t>Erie Family Health Center		(CHI)	</a:t>
            </a:r>
          </a:p>
          <a:p>
            <a:pPr marL="685800" lvl="3" algn="just">
              <a:spcBef>
                <a:spcPts val="1000"/>
              </a:spcBef>
            </a:pPr>
            <a:r>
              <a:rPr lang="en-US" sz="2400" dirty="0"/>
              <a:t>Friend Family Health Center		(CHI)</a:t>
            </a:r>
          </a:p>
          <a:p>
            <a:pPr algn="just"/>
            <a:r>
              <a:rPr lang="en-US" dirty="0"/>
              <a:t>Engage 4 FQHC sites in each Health System with at least </a:t>
            </a:r>
            <a:r>
              <a:rPr lang="en-US" b="1" dirty="0"/>
              <a:t>500 patients </a:t>
            </a:r>
            <a:r>
              <a:rPr lang="en-US" dirty="0"/>
              <a:t>who have high comorbidity at each Health System (</a:t>
            </a:r>
            <a:r>
              <a:rPr lang="en-US" b="1" dirty="0"/>
              <a:t>16 FQHC sites</a:t>
            </a:r>
            <a:r>
              <a:rPr lang="en-US" dirty="0"/>
              <a:t>)</a:t>
            </a:r>
          </a:p>
          <a:p>
            <a:pPr marL="0" indent="0">
              <a:buNone/>
            </a:pPr>
            <a:endParaRPr lang="en-US" b="1" dirty="0"/>
          </a:p>
          <a:p>
            <a:pPr marL="0" indent="0">
              <a:buNone/>
            </a:pPr>
            <a:endParaRPr lang="en-US" dirty="0"/>
          </a:p>
          <a:p>
            <a:pPr marL="0" indent="0">
              <a:buNone/>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7"/>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8"/>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51"/>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5"/>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5"/>
            <a:ext cx="1830063" cy="701801"/>
          </a:xfrm>
          <a:prstGeom prst="rect">
            <a:avLst/>
          </a:prstGeom>
          <a:noFill/>
          <a:ln>
            <a:noFill/>
          </a:ln>
        </p:spPr>
      </p:pic>
    </p:spTree>
    <p:extLst>
      <p:ext uri="{BB962C8B-B14F-4D97-AF65-F5344CB8AC3E}">
        <p14:creationId xmlns:p14="http://schemas.microsoft.com/office/powerpoint/2010/main" val="1075827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496168"/>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565579"/>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517962"/>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410866"/>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421706"/>
            <a:ext cx="1830063" cy="701801"/>
          </a:xfrm>
          <a:prstGeom prst="rect">
            <a:avLst/>
          </a:prstGeom>
          <a:noFill/>
          <a:ln>
            <a:noFill/>
          </a:ln>
        </p:spPr>
      </p:pic>
      <p:sp>
        <p:nvSpPr>
          <p:cNvPr id="4" name="Title 3"/>
          <p:cNvSpPr>
            <a:spLocks noGrp="1"/>
          </p:cNvSpPr>
          <p:nvPr>
            <p:ph type="title"/>
          </p:nvPr>
        </p:nvSpPr>
        <p:spPr>
          <a:xfrm>
            <a:off x="708474" y="-23279"/>
            <a:ext cx="10515600" cy="881160"/>
          </a:xfrm>
        </p:spPr>
        <p:txBody>
          <a:bodyPr>
            <a:noAutofit/>
          </a:bodyPr>
          <a:lstStyle/>
          <a:p>
            <a:pPr algn="ctr"/>
            <a:r>
              <a:rPr lang="en-US" sz="3200" b="1" dirty="0"/>
              <a:t>Tipping Points – Patients</a:t>
            </a:r>
            <a:br>
              <a:rPr lang="en-US" sz="3200" b="1" dirty="0"/>
            </a:br>
            <a:r>
              <a:rPr lang="en-US" sz="3200" b="1" dirty="0" err="1"/>
              <a:t>Charlson</a:t>
            </a:r>
            <a:r>
              <a:rPr lang="en-US" sz="3200" b="1" dirty="0"/>
              <a:t> Comorbidity Index (CCI)</a:t>
            </a:r>
            <a:endParaRPr lang="en-US" sz="3200" dirty="0"/>
          </a:p>
        </p:txBody>
      </p:sp>
      <p:graphicFrame>
        <p:nvGraphicFramePr>
          <p:cNvPr id="14" name="Content Placeholder 13"/>
          <p:cNvGraphicFramePr>
            <a:graphicFrameLocks noGrp="1"/>
          </p:cNvGraphicFramePr>
          <p:nvPr>
            <p:ph sz="half" idx="1"/>
            <p:extLst>
              <p:ext uri="{D42A27DB-BD31-4B8C-83A1-F6EECF244321}">
                <p14:modId xmlns:p14="http://schemas.microsoft.com/office/powerpoint/2010/main" val="328630875"/>
              </p:ext>
            </p:extLst>
          </p:nvPr>
        </p:nvGraphicFramePr>
        <p:xfrm>
          <a:off x="708475" y="1302288"/>
          <a:ext cx="4777926" cy="3837880"/>
        </p:xfrm>
        <a:graphic>
          <a:graphicData uri="http://schemas.openxmlformats.org/drawingml/2006/table">
            <a:tbl>
              <a:tblPr/>
              <a:tblGrid>
                <a:gridCol w="3881280">
                  <a:extLst>
                    <a:ext uri="{9D8B030D-6E8A-4147-A177-3AD203B41FA5}">
                      <a16:colId xmlns:a16="http://schemas.microsoft.com/office/drawing/2014/main" val="997633158"/>
                    </a:ext>
                  </a:extLst>
                </a:gridCol>
                <a:gridCol w="896646">
                  <a:extLst>
                    <a:ext uri="{9D8B030D-6E8A-4147-A177-3AD203B41FA5}">
                      <a16:colId xmlns:a16="http://schemas.microsoft.com/office/drawing/2014/main" val="2961608302"/>
                    </a:ext>
                  </a:extLst>
                </a:gridCol>
              </a:tblGrid>
              <a:tr h="191894">
                <a:tc>
                  <a:txBody>
                    <a:bodyPr/>
                    <a:lstStyle/>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Condition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Points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57100"/>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Myocardial infarction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171553"/>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Congestive heart failure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531222"/>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Peripheral vascular disease or bypass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997801"/>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Cerebrovascular disease or transient ischemic disease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452808"/>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Hemiplegia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126206"/>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Pulmonary disease/ asthma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129361"/>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Diabetes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742155"/>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Diabetes with end organ damage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515997"/>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Renal disease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182869"/>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Mild liver disease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881136"/>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Severe liver disease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44061"/>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Gastric or peptic ulcer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99259"/>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Cancer (lymphoma; leukemia; solid tumor)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630402"/>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Metastatic solid tumor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972136"/>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Dementia or Alzheimer’s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632254"/>
                  </a:ext>
                </a:extLst>
              </a:tr>
              <a:tr h="19189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Rheumatic or connective tissue disease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565485"/>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HIV or AIDS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03834"/>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Hypertension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268644"/>
                  </a:ext>
                </a:extLst>
              </a:tr>
              <a:tr h="191894">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Skin ulcers/ cellulitis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030387"/>
                  </a:ext>
                </a:extLst>
              </a:tr>
            </a:tbl>
          </a:graphicData>
        </a:graphic>
      </p:graphicFrame>
      <p:graphicFrame>
        <p:nvGraphicFramePr>
          <p:cNvPr id="16" name="Content Placeholder 15"/>
          <p:cNvGraphicFramePr>
            <a:graphicFrameLocks noGrp="1"/>
          </p:cNvGraphicFramePr>
          <p:nvPr>
            <p:ph sz="half" idx="2"/>
            <p:extLst>
              <p:ext uri="{D42A27DB-BD31-4B8C-83A1-F6EECF244321}">
                <p14:modId xmlns:p14="http://schemas.microsoft.com/office/powerpoint/2010/main" val="27550429"/>
              </p:ext>
            </p:extLst>
          </p:nvPr>
        </p:nvGraphicFramePr>
        <p:xfrm>
          <a:off x="6153314" y="1283290"/>
          <a:ext cx="5414290" cy="3856880"/>
        </p:xfrm>
        <a:graphic>
          <a:graphicData uri="http://schemas.openxmlformats.org/drawingml/2006/table">
            <a:tbl>
              <a:tblPr/>
              <a:tblGrid>
                <a:gridCol w="4606193">
                  <a:extLst>
                    <a:ext uri="{9D8B030D-6E8A-4147-A177-3AD203B41FA5}">
                      <a16:colId xmlns:a16="http://schemas.microsoft.com/office/drawing/2014/main" val="120141996"/>
                    </a:ext>
                  </a:extLst>
                </a:gridCol>
                <a:gridCol w="808097">
                  <a:extLst>
                    <a:ext uri="{9D8B030D-6E8A-4147-A177-3AD203B41FA5}">
                      <a16:colId xmlns:a16="http://schemas.microsoft.com/office/drawing/2014/main" val="1584193393"/>
                    </a:ext>
                  </a:extLst>
                </a:gridCol>
              </a:tblGrid>
              <a:tr h="192844">
                <a:tc>
                  <a:txBody>
                    <a:bodyPr/>
                    <a:lstStyle/>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Condition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Points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349292"/>
                  </a:ext>
                </a:extLst>
              </a:tr>
              <a:tr h="19284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Depression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897413"/>
                  </a:ext>
                </a:extLst>
              </a:tr>
              <a:tr h="19284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Warfarin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788037"/>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Any transplant: renal; heart; liver; bone marrow; lung</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alibri" panose="020F0502020204030204" pitchFamily="34" charset="0"/>
                          <a:ea typeface="MS Mincho"/>
                          <a:cs typeface="Arial" panose="020B0604020202020204" pitchFamily="34" charset="0"/>
                        </a:rPr>
                        <a:t>6</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597127"/>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Inflammatory bowel disease</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1</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473623"/>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Sickle cell disease</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832134"/>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Hemophilia</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alibri" panose="020F0502020204030204" pitchFamily="34" charset="0"/>
                          <a:ea typeface="MS Mincho"/>
                          <a:cs typeface="Arial" panose="020B0604020202020204" pitchFamily="34" charset="0"/>
                        </a:rPr>
                        <a:t>3</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350721"/>
                  </a:ext>
                </a:extLst>
              </a:tr>
              <a:tr h="192844">
                <a:tc>
                  <a:txBody>
                    <a:bodyPr/>
                    <a:lstStyle/>
                    <a:p>
                      <a:pPr marL="0" marR="0">
                        <a:spcBef>
                          <a:spcPts val="0"/>
                        </a:spcBef>
                        <a:spcAft>
                          <a:spcPts val="0"/>
                        </a:spcAft>
                      </a:pPr>
                      <a:r>
                        <a:rPr lang="en-US" sz="1200">
                          <a:effectLst/>
                          <a:latin typeface="Calibri" panose="020F0502020204030204" pitchFamily="34" charset="0"/>
                          <a:ea typeface="MS Mincho"/>
                          <a:cs typeface="Arial" panose="020B0604020202020204" pitchFamily="34" charset="0"/>
                        </a:rPr>
                        <a:t>Muscular dystrophy</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2</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960399"/>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Developmental delay</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2</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753385"/>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Mental retardation</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2</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894878"/>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Down’s syndrome</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093472"/>
                  </a:ext>
                </a:extLst>
              </a:tr>
              <a:tr h="192844">
                <a:tc>
                  <a:txBody>
                    <a:bodyPr/>
                    <a:lstStyle/>
                    <a:p>
                      <a:pPr marL="0" marR="0">
                        <a:spcBef>
                          <a:spcPts val="0"/>
                        </a:spcBef>
                        <a:spcAft>
                          <a:spcPts val="0"/>
                        </a:spcAft>
                      </a:pPr>
                      <a:r>
                        <a:rPr lang="en-US" sz="1200">
                          <a:effectLst/>
                          <a:latin typeface="Calibri" panose="020F0502020204030204" pitchFamily="34" charset="0"/>
                          <a:ea typeface="MS Mincho"/>
                          <a:cs typeface="Arial" panose="020B0604020202020204" pitchFamily="34" charset="0"/>
                        </a:rPr>
                        <a:t>Cystic fibrosis</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13964"/>
                  </a:ext>
                </a:extLst>
              </a:tr>
              <a:tr h="192844">
                <a:tc>
                  <a:txBody>
                    <a:bodyPr/>
                    <a:lstStyle/>
                    <a:p>
                      <a:pPr marL="0" marR="0">
                        <a:spcBef>
                          <a:spcPts val="0"/>
                        </a:spcBef>
                        <a:spcAft>
                          <a:spcPts val="0"/>
                        </a:spcAft>
                      </a:pPr>
                      <a:r>
                        <a:rPr lang="en-US" sz="1200" dirty="0" err="1">
                          <a:effectLst/>
                          <a:latin typeface="Calibri" panose="020F0502020204030204" pitchFamily="34" charset="0"/>
                          <a:ea typeface="MS Mincho"/>
                          <a:cs typeface="Arial" panose="020B0604020202020204" pitchFamily="34" charset="0"/>
                        </a:rPr>
                        <a:t>Tay</a:t>
                      </a:r>
                      <a:r>
                        <a:rPr lang="en-US" sz="1200" dirty="0">
                          <a:effectLst/>
                          <a:latin typeface="Calibri" panose="020F0502020204030204" pitchFamily="34" charset="0"/>
                          <a:ea typeface="MS Mincho"/>
                          <a:cs typeface="Arial" panose="020B0604020202020204" pitchFamily="34" charset="0"/>
                        </a:rPr>
                        <a:t> Sachs</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280580"/>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Cerebral palsy</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2</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407522"/>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Uncontrolled seizures</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655456"/>
                  </a:ext>
                </a:extLst>
              </a:tr>
              <a:tr h="192844">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Autism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152555"/>
                  </a:ext>
                </a:extLst>
              </a:tr>
              <a:tr h="192844">
                <a:tc>
                  <a:txBody>
                    <a:bodyPr/>
                    <a:lstStyle/>
                    <a:p>
                      <a:pPr marL="0" marR="0">
                        <a:spcBef>
                          <a:spcPts val="0"/>
                        </a:spcBef>
                        <a:spcAft>
                          <a:spcPts val="0"/>
                        </a:spcAft>
                      </a:pPr>
                      <a:r>
                        <a:rPr lang="en-US" sz="1200">
                          <a:effectLst/>
                          <a:latin typeface="Calibri" panose="020F0502020204030204" pitchFamily="34" charset="0"/>
                          <a:ea typeface="MS Mincho"/>
                          <a:cs typeface="Arial" panose="020B0604020202020204" pitchFamily="34" charset="0"/>
                        </a:rPr>
                        <a:t>Schizophrenia or bipolar</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5262424"/>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Bipolar disease</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960797"/>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Taking antipsychotics or medications for bipolar disorder</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alibri" panose="020F0502020204030204" pitchFamily="34" charset="0"/>
                          <a:ea typeface="MS Mincho"/>
                          <a:cs typeface="Arial" panose="020B0604020202020204" pitchFamily="34" charset="0"/>
                        </a:rPr>
                        <a:t>3</a:t>
                      </a:r>
                      <a:endParaRPr lang="en-US" sz="10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246586"/>
                  </a:ext>
                </a:extLst>
              </a:tr>
              <a:tr h="192844">
                <a:tc>
                  <a:txBody>
                    <a:bodyPr/>
                    <a:lstStyle/>
                    <a:p>
                      <a:pPr marL="0" marR="0">
                        <a:spcBef>
                          <a:spcPts val="0"/>
                        </a:spcBef>
                        <a:spcAft>
                          <a:spcPts val="0"/>
                        </a:spcAft>
                      </a:pPr>
                      <a:r>
                        <a:rPr lang="en-US" sz="1200" dirty="0">
                          <a:effectLst/>
                          <a:latin typeface="Calibri" panose="020F0502020204030204" pitchFamily="34" charset="0"/>
                          <a:ea typeface="MS Mincho"/>
                          <a:cs typeface="Arial" panose="020B0604020202020204" pitchFamily="34" charset="0"/>
                        </a:rPr>
                        <a:t>Drug or alcohol addiction</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alibri" panose="020F0502020204030204" pitchFamily="34" charset="0"/>
                          <a:ea typeface="MS Mincho"/>
                          <a:cs typeface="Arial" panose="020B0604020202020204" pitchFamily="34" charset="0"/>
                        </a:rPr>
                        <a:t>3</a:t>
                      </a:r>
                      <a:endParaRPr lang="en-US" sz="10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488385"/>
                  </a:ext>
                </a:extLst>
              </a:tr>
            </a:tbl>
          </a:graphicData>
        </a:graphic>
      </p:graphicFrame>
      <p:sp>
        <p:nvSpPr>
          <p:cNvPr id="15" name="Rectangle 14"/>
          <p:cNvSpPr/>
          <p:nvPr/>
        </p:nvSpPr>
        <p:spPr>
          <a:xfrm>
            <a:off x="1070721" y="739830"/>
            <a:ext cx="4053417" cy="369332"/>
          </a:xfrm>
          <a:prstGeom prst="rect">
            <a:avLst/>
          </a:prstGeom>
        </p:spPr>
        <p:txBody>
          <a:bodyPr wrap="none">
            <a:spAutoFit/>
          </a:bodyPr>
          <a:lstStyle/>
          <a:p>
            <a:r>
              <a:rPr lang="en-US" b="1" dirty="0"/>
              <a:t>Weighted Measures of Chronic Diseases:</a:t>
            </a:r>
            <a:endParaRPr lang="en-US" dirty="0"/>
          </a:p>
        </p:txBody>
      </p:sp>
    </p:spTree>
    <p:extLst>
      <p:ext uri="{BB962C8B-B14F-4D97-AF65-F5344CB8AC3E}">
        <p14:creationId xmlns:p14="http://schemas.microsoft.com/office/powerpoint/2010/main" val="173536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2CED-AFD3-4397-A932-3FA99C956A3D}"/>
              </a:ext>
            </a:extLst>
          </p:cNvPr>
          <p:cNvSpPr>
            <a:spLocks noGrp="1"/>
          </p:cNvSpPr>
          <p:nvPr>
            <p:ph type="title"/>
          </p:nvPr>
        </p:nvSpPr>
        <p:spPr>
          <a:xfrm>
            <a:off x="1399309" y="0"/>
            <a:ext cx="10515600" cy="1325563"/>
          </a:xfrm>
        </p:spPr>
        <p:txBody>
          <a:bodyPr/>
          <a:lstStyle/>
          <a:p>
            <a:r>
              <a:rPr lang="en-US" b="1" dirty="0"/>
              <a:t>ClinvestiGator – Study Database System</a:t>
            </a:r>
            <a:endParaRPr lang="en-US" b="1" dirty="0">
              <a:highlight>
                <a:srgbClr val="FFFF00"/>
              </a:highlight>
            </a:endParaRPr>
          </a:p>
        </p:txBody>
      </p:sp>
      <p:sp>
        <p:nvSpPr>
          <p:cNvPr id="3" name="TextBox 2">
            <a:extLst>
              <a:ext uri="{FF2B5EF4-FFF2-40B4-BE49-F238E27FC236}">
                <a16:creationId xmlns:a16="http://schemas.microsoft.com/office/drawing/2014/main" id="{9FF76574-0FBF-4EEB-954E-1620EDEF9B61}"/>
              </a:ext>
            </a:extLst>
          </p:cNvPr>
          <p:cNvSpPr txBox="1"/>
          <p:nvPr/>
        </p:nvSpPr>
        <p:spPr>
          <a:xfrm>
            <a:off x="838200" y="1524000"/>
            <a:ext cx="10220325"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Web based complete data entry, reporting and statistical and graphical analysis system.</a:t>
            </a:r>
          </a:p>
          <a:p>
            <a:pPr marL="800100" lvl="1" indent="-342900">
              <a:buFont typeface="Courier New" panose="02070309020205020404" pitchFamily="49" charset="0"/>
              <a:buChar char="o"/>
            </a:pPr>
            <a:r>
              <a:rPr lang="en-US" sz="2400" dirty="0"/>
              <a:t>APACHE, PHP, MySQL</a:t>
            </a:r>
          </a:p>
          <a:p>
            <a:pPr marL="285750" indent="-285750">
              <a:buFont typeface="Arial" panose="020B0604020202020204" pitchFamily="34" charset="0"/>
              <a:buChar char="•"/>
            </a:pPr>
            <a:r>
              <a:rPr lang="en-US" sz="2400" dirty="0"/>
              <a:t>High levels of security HIPPA compliant; site specific and role specific access; full audit trail</a:t>
            </a:r>
          </a:p>
          <a:p>
            <a:pPr marL="285750" indent="-285750">
              <a:buFont typeface="Arial" panose="020B0604020202020204" pitchFamily="34" charset="0"/>
              <a:buChar char="•"/>
            </a:pPr>
            <a:r>
              <a:rPr lang="en-US" sz="2400" dirty="0"/>
              <a:t>Baseline and follow up data entered extracted directly from </a:t>
            </a:r>
            <a:r>
              <a:rPr lang="en-US" sz="2400" dirty="0" err="1"/>
              <a:t>FQHC</a:t>
            </a:r>
            <a:r>
              <a:rPr lang="en-US" sz="2400" dirty="0"/>
              <a:t>/Health Systems </a:t>
            </a:r>
            <a:r>
              <a:rPr lang="en-US" sz="2400" dirty="0" err="1"/>
              <a:t>EHR</a:t>
            </a:r>
            <a:r>
              <a:rPr lang="en-US" sz="2400" dirty="0"/>
              <a:t> data into </a:t>
            </a:r>
            <a:r>
              <a:rPr lang="en-US" sz="2400" dirty="0" err="1"/>
              <a:t>ClinvestiGator</a:t>
            </a:r>
            <a:r>
              <a:rPr lang="en-US" sz="2400" dirty="0"/>
              <a:t> and reviewed by Health Coaches</a:t>
            </a:r>
          </a:p>
          <a:p>
            <a:pPr marL="285750" indent="-285750">
              <a:buFont typeface="Arial" panose="020B0604020202020204" pitchFamily="34" charset="0"/>
              <a:buChar char="•"/>
            </a:pPr>
            <a:r>
              <a:rPr lang="en-US" sz="2400" dirty="0"/>
              <a:t>Real time and dynamic reports to track recruiting, follow-up and missing data</a:t>
            </a:r>
          </a:p>
          <a:p>
            <a:pPr marL="285750" indent="-285750">
              <a:buFont typeface="Arial" panose="020B0604020202020204" pitchFamily="34" charset="0"/>
              <a:buChar char="•"/>
            </a:pPr>
            <a:r>
              <a:rPr lang="en-US" sz="2400" dirty="0"/>
              <a:t>Integration of outcome data (hospitalizations and emergency </a:t>
            </a:r>
            <a:r>
              <a:rPr lang="en-US" sz="2400" dirty="0" err="1"/>
              <a:t>dept</a:t>
            </a:r>
            <a:r>
              <a:rPr lang="en-US" sz="2400" dirty="0"/>
              <a:t> visits) from  </a:t>
            </a:r>
            <a:r>
              <a:rPr lang="en-US" sz="2400" dirty="0" err="1"/>
              <a:t>PCORnet</a:t>
            </a:r>
            <a:r>
              <a:rPr lang="en-US" sz="2400" dirty="0"/>
              <a:t> </a:t>
            </a:r>
            <a:r>
              <a:rPr lang="en-US" sz="2400" dirty="0" err="1"/>
              <a:t>CDRNs</a:t>
            </a:r>
            <a:r>
              <a:rPr lang="en-US" sz="2400" dirty="0"/>
              <a:t> and Regional Health Information Organizations (</a:t>
            </a:r>
            <a:r>
              <a:rPr lang="en-US" sz="2400" dirty="0" err="1"/>
              <a:t>RHIOs</a:t>
            </a:r>
            <a:r>
              <a:rPr lang="en-US" sz="2400" dirty="0"/>
              <a:t>)</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59" y="585484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cornet.org/wp-content/uploads/2017/03/nyc-cdrn-cropped-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ssital\AppData\Local\Microsoft\Windows\Temporary Internet Files\Content.Outlook\5YQN4ZSB\Capricorn-logo-Color (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spTree>
    <p:extLst>
      <p:ext uri="{BB962C8B-B14F-4D97-AF65-F5344CB8AC3E}">
        <p14:creationId xmlns:p14="http://schemas.microsoft.com/office/powerpoint/2010/main" val="175311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759" y="0"/>
            <a:ext cx="10515600" cy="1325563"/>
          </a:xfrm>
        </p:spPr>
        <p:txBody>
          <a:bodyPr>
            <a:normAutofit/>
          </a:bodyPr>
          <a:lstStyle/>
          <a:p>
            <a:pPr algn="ctr"/>
            <a:r>
              <a:rPr lang="en-US" b="1" dirty="0"/>
              <a:t>Tipping Points – Patients</a:t>
            </a:r>
            <a:br>
              <a:rPr lang="en-US" b="1" dirty="0"/>
            </a:br>
            <a:r>
              <a:rPr lang="en-US" b="1" dirty="0" err="1"/>
              <a:t>Charlson</a:t>
            </a:r>
            <a:r>
              <a:rPr lang="en-US" b="1" dirty="0"/>
              <a:t> Comorbidity Index (CCI) Distribution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4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543136972"/>
              </p:ext>
            </p:extLst>
          </p:nvPr>
        </p:nvGraphicFramePr>
        <p:xfrm>
          <a:off x="981851" y="1321760"/>
          <a:ext cx="9750289" cy="3929480"/>
        </p:xfrm>
        <a:graphic>
          <a:graphicData uri="http://schemas.openxmlformats.org/drawingml/2006/table">
            <a:tbl>
              <a:tblPr firstRow="1" bandRow="1">
                <a:tableStyleId>{5FD0F851-EC5A-4D38-B0AD-8093EC10F338}</a:tableStyleId>
              </a:tblPr>
              <a:tblGrid>
                <a:gridCol w="2613013">
                  <a:extLst>
                    <a:ext uri="{9D8B030D-6E8A-4147-A177-3AD203B41FA5}">
                      <a16:colId xmlns:a16="http://schemas.microsoft.com/office/drawing/2014/main" val="589635"/>
                    </a:ext>
                  </a:extLst>
                </a:gridCol>
                <a:gridCol w="2379092">
                  <a:extLst>
                    <a:ext uri="{9D8B030D-6E8A-4147-A177-3AD203B41FA5}">
                      <a16:colId xmlns:a16="http://schemas.microsoft.com/office/drawing/2014/main" val="3611874059"/>
                    </a:ext>
                  </a:extLst>
                </a:gridCol>
                <a:gridCol w="2379092">
                  <a:extLst>
                    <a:ext uri="{9D8B030D-6E8A-4147-A177-3AD203B41FA5}">
                      <a16:colId xmlns:a16="http://schemas.microsoft.com/office/drawing/2014/main" val="1808045262"/>
                    </a:ext>
                  </a:extLst>
                </a:gridCol>
                <a:gridCol w="2379092">
                  <a:extLst>
                    <a:ext uri="{9D8B030D-6E8A-4147-A177-3AD203B41FA5}">
                      <a16:colId xmlns:a16="http://schemas.microsoft.com/office/drawing/2014/main" val="1056590437"/>
                    </a:ext>
                  </a:extLst>
                </a:gridCol>
              </a:tblGrid>
              <a:tr h="1297810">
                <a:tc>
                  <a:txBody>
                    <a:bodyPr/>
                    <a:lstStyle/>
                    <a:p>
                      <a:r>
                        <a:rPr lang="en-US" sz="2400" dirty="0"/>
                        <a:t>FQHC Network/Health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Total #</a:t>
                      </a:r>
                      <a:r>
                        <a:rPr lang="en-US" sz="2400" baseline="0" dirty="0"/>
                        <a:t> of Adult Patients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Total #</a:t>
                      </a:r>
                      <a:r>
                        <a:rPr lang="en-US" sz="2400" baseline="0" dirty="0"/>
                        <a:t> of Patients with CCI ≥4</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of Patients</a:t>
                      </a:r>
                      <a:r>
                        <a:rPr lang="en-US" sz="2400" baseline="0" dirty="0"/>
                        <a:t> with CCI ≥4</a:t>
                      </a:r>
                      <a:endParaRPr lang="en-US" sz="2400" dirty="0"/>
                    </a:p>
                    <a:p>
                      <a:r>
                        <a:rPr lang="en-US" sz="2400" baseline="0" dirty="0"/>
                        <a:t> </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815174"/>
                  </a:ext>
                </a:extLst>
              </a:tr>
              <a:tr h="526334">
                <a:tc>
                  <a:txBody>
                    <a:bodyPr/>
                    <a:lstStyle/>
                    <a:p>
                      <a:r>
                        <a:rPr lang="en-US" sz="2400" i="1" dirty="0"/>
                        <a:t>Health</a:t>
                      </a:r>
                      <a:r>
                        <a:rPr lang="en-US" sz="2400" i="1" baseline="0" dirty="0"/>
                        <a:t> System 1</a:t>
                      </a:r>
                      <a:endParaRPr lang="en-US" sz="2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46,475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8,238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8442035"/>
                  </a:ext>
                </a:extLst>
              </a:tr>
              <a:tr h="5263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a:t>Health</a:t>
                      </a:r>
                      <a:r>
                        <a:rPr lang="en-US" sz="2400" i="1" baseline="0" dirty="0"/>
                        <a:t> System 2</a:t>
                      </a:r>
                      <a:endParaRPr lang="en-US" sz="2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81,254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4,766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012525"/>
                  </a:ext>
                </a:extLst>
              </a:tr>
              <a:tr h="5263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a:t>Health</a:t>
                      </a:r>
                      <a:r>
                        <a:rPr lang="en-US" sz="2400" i="1" baseline="0" dirty="0"/>
                        <a:t> System 3</a:t>
                      </a:r>
                      <a:endParaRPr lang="en-US" sz="2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33,524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3,640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928747"/>
                  </a:ext>
                </a:extLst>
              </a:tr>
              <a:tr h="5263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a:t>Health</a:t>
                      </a:r>
                      <a:r>
                        <a:rPr lang="en-US" sz="2400" i="1" baseline="0" dirty="0"/>
                        <a:t> System 4</a:t>
                      </a:r>
                      <a:endParaRPr lang="en-US" sz="2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28,311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2,132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3453563"/>
                  </a:ext>
                </a:extLst>
              </a:tr>
              <a:tr h="5263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189,564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18,776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1683515"/>
                  </a:ext>
                </a:extLst>
              </a:tr>
            </a:tbl>
          </a:graphicData>
        </a:graphic>
      </p:graphicFrame>
    </p:spTree>
    <p:extLst>
      <p:ext uri="{BB962C8B-B14F-4D97-AF65-F5344CB8AC3E}">
        <p14:creationId xmlns:p14="http://schemas.microsoft.com/office/powerpoint/2010/main" val="169208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09"/>
            <a:ext cx="10515600" cy="1325563"/>
          </a:xfrm>
        </p:spPr>
        <p:txBody>
          <a:bodyPr/>
          <a:lstStyle/>
          <a:p>
            <a:pPr algn="ctr"/>
            <a:r>
              <a:rPr lang="en-US" b="1" dirty="0"/>
              <a:t>Tipping Points - Intervention</a:t>
            </a:r>
            <a:endParaRPr lang="en-US" b="1" dirty="0">
              <a:highlight>
                <a:srgbClr val="FFFF00"/>
              </a:highlight>
            </a:endParaRPr>
          </a:p>
        </p:txBody>
      </p:sp>
      <p:sp>
        <p:nvSpPr>
          <p:cNvPr id="3" name="Content Placeholder 2"/>
          <p:cNvSpPr>
            <a:spLocks noGrp="1"/>
          </p:cNvSpPr>
          <p:nvPr>
            <p:ph idx="1"/>
          </p:nvPr>
        </p:nvSpPr>
        <p:spPr>
          <a:xfrm>
            <a:off x="838200" y="1154089"/>
            <a:ext cx="10515600" cy="4351338"/>
          </a:xfrm>
        </p:spPr>
        <p:txBody>
          <a:bodyPr>
            <a:noAutofit/>
          </a:bodyPr>
          <a:lstStyle/>
          <a:p>
            <a:pPr marL="0" indent="0" algn="just">
              <a:buNone/>
            </a:pPr>
            <a:r>
              <a:rPr lang="en-US" sz="3000" i="1" u="sng" dirty="0"/>
              <a:t>Control:</a:t>
            </a:r>
            <a:r>
              <a:rPr lang="en-US" sz="3000" i="1" dirty="0"/>
              <a:t> </a:t>
            </a:r>
            <a:r>
              <a:rPr lang="en-US" sz="3000" dirty="0"/>
              <a:t>Patients will receive their usual care at their health center per Patient-Centered Medical Home (PCMH) guidelines</a:t>
            </a:r>
          </a:p>
          <a:p>
            <a:pPr marL="0" indent="0" algn="just">
              <a:buNone/>
            </a:pPr>
            <a:endParaRPr lang="en-US" sz="3000" dirty="0"/>
          </a:p>
          <a:p>
            <a:pPr marL="0" indent="0" algn="just">
              <a:buNone/>
            </a:pPr>
            <a:r>
              <a:rPr lang="en-US" sz="3000" i="1" u="sng" dirty="0"/>
              <a:t>Experimental:</a:t>
            </a:r>
            <a:r>
              <a:rPr lang="en-US" sz="3000" i="1" dirty="0"/>
              <a:t> </a:t>
            </a:r>
            <a:r>
              <a:rPr lang="en-US" sz="3000" dirty="0"/>
              <a:t>Patients will receive their usual care at their health center per Patient-Centered Medical Home (PCMH) guidelines </a:t>
            </a:r>
          </a:p>
          <a:p>
            <a:pPr marL="0" indent="0" algn="just">
              <a:buNone/>
            </a:pPr>
            <a:r>
              <a:rPr lang="en-US" sz="3000" b="1" dirty="0"/>
              <a:t>plus health coaching</a:t>
            </a:r>
          </a:p>
          <a:p>
            <a:pPr marL="0" indent="0">
              <a:buNone/>
            </a:pPr>
            <a:r>
              <a:rPr lang="en-US" sz="3000" b="1" dirty="0"/>
              <a:t>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spTree>
    <p:extLst>
      <p:ext uri="{BB962C8B-B14F-4D97-AF65-F5344CB8AC3E}">
        <p14:creationId xmlns:p14="http://schemas.microsoft.com/office/powerpoint/2010/main" val="336173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8105AF-CB5E-4C7D-8BCD-8BE5939BAD4D}" type="slidenum">
              <a:rPr lang="en-US">
                <a:latin typeface="Calibri" panose="020F0502020204030204"/>
              </a:rPr>
              <a:pPr/>
              <a:t>2</a:t>
            </a:fld>
            <a:endParaRPr lang="en-US" dirty="0">
              <a:latin typeface="Calibri" panose="020F0502020204030204"/>
            </a:endParaRPr>
          </a:p>
        </p:txBody>
      </p:sp>
      <p:sp>
        <p:nvSpPr>
          <p:cNvPr id="5" name="Title 1"/>
          <p:cNvSpPr txBox="1">
            <a:spLocks/>
          </p:cNvSpPr>
          <p:nvPr/>
        </p:nvSpPr>
        <p:spPr bwMode="auto">
          <a:xfrm>
            <a:off x="1978774" y="39729"/>
            <a:ext cx="8624928" cy="620778"/>
          </a:xfrm>
          <a:prstGeom prst="rect">
            <a:avLst/>
          </a:prstGeom>
          <a:solidFill>
            <a:srgbClr val="1F497D"/>
          </a:solidFill>
          <a:ln>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rgbClr val="1F497D"/>
                </a:solidFill>
                <a:latin typeface="Arial"/>
                <a:ea typeface="+mj-ea"/>
                <a:cs typeface="Arial"/>
              </a:defRPr>
            </a:lvl1pPr>
            <a:lvl2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9pPr>
          </a:lstStyle>
          <a:p>
            <a:pPr marL="166985" lvl="1" indent="-38398" defTabSz="257175" eaLnBrk="1" hangingPunct="1">
              <a:defRPr/>
            </a:pPr>
            <a:r>
              <a:rPr lang="en-US" altLang="en-US" sz="2800" dirty="0">
                <a:solidFill>
                  <a:srgbClr val="FEE34E">
                    <a:lumMod val="75000"/>
                  </a:srgbClr>
                </a:solidFill>
                <a:effectLst>
                  <a:outerShdw blurRad="38100" dist="38100" dir="2700000" algn="tl">
                    <a:srgbClr val="000000"/>
                  </a:outerShdw>
                </a:effectLst>
                <a:latin typeface="Calibri" panose="020F0502020204030204" pitchFamily="34" charset="0"/>
              </a:rPr>
              <a:t>CDN N</a:t>
            </a:r>
            <a:r>
              <a:rPr lang="en-US" altLang="en-US" sz="2800" baseline="30000" dirty="0">
                <a:solidFill>
                  <a:srgbClr val="FEE34E">
                    <a:lumMod val="75000"/>
                  </a:srgbClr>
                </a:solidFill>
                <a:effectLst>
                  <a:outerShdw blurRad="38100" dist="38100" dir="2700000" algn="tl">
                    <a:srgbClr val="000000"/>
                  </a:outerShdw>
                </a:effectLst>
                <a:latin typeface="Calibri" panose="020F0502020204030204" pitchFamily="34" charset="0"/>
              </a:rPr>
              <a:t>2 </a:t>
            </a:r>
            <a:r>
              <a:rPr lang="en-US" altLang="en-US" sz="2800" dirty="0">
                <a:solidFill>
                  <a:srgbClr val="FEE34E">
                    <a:lumMod val="75000"/>
                  </a:srgbClr>
                </a:solidFill>
                <a:effectLst>
                  <a:outerShdw blurRad="38100" dist="38100" dir="2700000" algn="tl">
                    <a:srgbClr val="000000"/>
                  </a:outerShdw>
                </a:effectLst>
                <a:latin typeface="Calibri" panose="020F0502020204030204" pitchFamily="34" charset="0"/>
              </a:rPr>
              <a:t>–PBRN</a:t>
            </a:r>
            <a:r>
              <a:rPr lang="en-US" altLang="en-US" sz="2800" dirty="0">
                <a:solidFill>
                  <a:srgbClr val="DDD9C3"/>
                </a:solidFill>
                <a:effectLst>
                  <a:outerShdw blurRad="38100" dist="38100" dir="2700000" algn="tl">
                    <a:srgbClr val="000000"/>
                  </a:outerShdw>
                </a:effectLst>
                <a:latin typeface="Calibri" panose="020F0502020204030204" pitchFamily="34" charset="0"/>
              </a:rPr>
              <a:t>: Building a Network of Safety Net PBRNs </a:t>
            </a:r>
          </a:p>
        </p:txBody>
      </p:sp>
      <p:pic>
        <p:nvPicPr>
          <p:cNvPr id="6" name="Picture 5"/>
          <p:cNvPicPr>
            <a:picLocks noChangeAspect="1"/>
          </p:cNvPicPr>
          <p:nvPr/>
        </p:nvPicPr>
        <p:blipFill>
          <a:blip r:embed="rId3"/>
          <a:stretch>
            <a:fillRect/>
          </a:stretch>
        </p:blipFill>
        <p:spPr>
          <a:xfrm>
            <a:off x="11250329" y="39729"/>
            <a:ext cx="854420" cy="60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txBox="1">
            <a:spLocks/>
          </p:cNvSpPr>
          <p:nvPr/>
        </p:nvSpPr>
        <p:spPr>
          <a:xfrm>
            <a:off x="1144930" y="1002626"/>
            <a:ext cx="9853585" cy="1179725"/>
          </a:xfrm>
          <a:prstGeom prst="rect">
            <a:avLst/>
          </a:prstGeom>
          <a:solidFill>
            <a:srgbClr val="FFFFFF"/>
          </a:solidFill>
          <a:ln w="31750" cap="sq">
            <a:solidFill>
              <a:srgbClr val="000000">
                <a:lumMod val="75000"/>
                <a:lumOff val="25000"/>
              </a:srgbClr>
            </a:solidFill>
            <a:miter lim="800000"/>
          </a:ln>
        </p:spPr>
        <p:txBody>
          <a:bodyPr vert="horz" lIns="0" tIns="0" rIns="0" bIns="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defTabSz="514350">
              <a:lnSpc>
                <a:spcPct val="100000"/>
              </a:lnSpc>
              <a:defRPr/>
            </a:pPr>
            <a:r>
              <a:rPr lang="en-US" altLang="en-US" sz="1800" b="1" spc="113" dirty="0">
                <a:solidFill>
                  <a:srgbClr val="0070C0"/>
                </a:solidFill>
                <a:latin typeface="Helvetica Neue Condensed" charset="0"/>
                <a:ea typeface="Helvetica Neue Condensed" charset="0"/>
                <a:cs typeface="Helvetica Neue Condensed" charset="0"/>
              </a:rPr>
              <a:t>CDN</a:t>
            </a:r>
            <a:r>
              <a:rPr lang="en-US" altLang="en-US" sz="1800" b="1" spc="113" dirty="0">
                <a:solidFill>
                  <a:srgbClr val="4A452A"/>
                </a:solidFill>
                <a:latin typeface="Helvetica Neue Condensed" charset="0"/>
                <a:ea typeface="Helvetica Neue Condensed" charset="0"/>
                <a:cs typeface="Helvetica Neue Condensed" charset="0"/>
              </a:rPr>
              <a:t> is A </a:t>
            </a:r>
            <a:r>
              <a:rPr lang="en-US" altLang="en-US" sz="1800" b="1" spc="113" dirty="0">
                <a:solidFill>
                  <a:srgbClr val="0070C0"/>
                </a:solidFill>
                <a:latin typeface="Helvetica Neue Condensed" charset="0"/>
                <a:ea typeface="Helvetica Neue Condensed" charset="0"/>
                <a:cs typeface="Helvetica Neue Condensed" charset="0"/>
              </a:rPr>
              <a:t>Practice-based Research Network (PBRN)</a:t>
            </a:r>
            <a:r>
              <a:rPr lang="en-US" altLang="en-US" sz="1800" b="1" spc="113" dirty="0">
                <a:solidFill>
                  <a:srgbClr val="4A452A"/>
                </a:solidFill>
                <a:latin typeface="Helvetica Neue Condensed" charset="0"/>
                <a:ea typeface="Helvetica Neue Condensed" charset="0"/>
                <a:cs typeface="Helvetica Neue Condensed" charset="0"/>
              </a:rPr>
              <a:t> that works with Federally Qualified Health Centers </a:t>
            </a:r>
            <a:r>
              <a:rPr lang="en-US" altLang="en-US" sz="1800" b="1" spc="113" dirty="0">
                <a:solidFill>
                  <a:srgbClr val="0070C0"/>
                </a:solidFill>
                <a:latin typeface="Helvetica Neue Condensed" charset="0"/>
                <a:ea typeface="Helvetica Neue Condensed" charset="0"/>
                <a:cs typeface="Helvetica Neue Condensed" charset="0"/>
              </a:rPr>
              <a:t>(FQHCs) </a:t>
            </a:r>
            <a:r>
              <a:rPr lang="en-US" altLang="en-US" sz="1800" b="1" spc="113" dirty="0">
                <a:solidFill>
                  <a:srgbClr val="4A452A"/>
                </a:solidFill>
                <a:latin typeface="Helvetica Neue Condensed" charset="0"/>
                <a:ea typeface="Helvetica Neue Condensed" charset="0"/>
                <a:cs typeface="Helvetica Neue Condensed" charset="0"/>
              </a:rPr>
              <a:t>and other Primary Health Care </a:t>
            </a:r>
            <a:r>
              <a:rPr lang="en-US" altLang="en-US" sz="1800" b="1" spc="113" dirty="0">
                <a:solidFill>
                  <a:srgbClr val="0070C0"/>
                </a:solidFill>
                <a:latin typeface="Helvetica Neue Condensed" charset="0"/>
                <a:ea typeface="Helvetica Neue Condensed" charset="0"/>
                <a:cs typeface="Helvetica Neue Condensed" charset="0"/>
              </a:rPr>
              <a:t>Safety-net Practices</a:t>
            </a:r>
            <a:endParaRPr lang="en-US" sz="1800" b="1" spc="113" dirty="0">
              <a:solidFill>
                <a:srgbClr val="0070C0"/>
              </a:solidFill>
              <a:latin typeface="Helvetica Neue Condensed" charset="0"/>
              <a:ea typeface="Helvetica Neue Condensed" charset="0"/>
              <a:cs typeface="Helvetica Neue Condensed" charset="0"/>
            </a:endParaRPr>
          </a:p>
        </p:txBody>
      </p:sp>
      <p:grpSp>
        <p:nvGrpSpPr>
          <p:cNvPr id="2" name="Group 1">
            <a:extLst>
              <a:ext uri="{FF2B5EF4-FFF2-40B4-BE49-F238E27FC236}">
                <a16:creationId xmlns:a16="http://schemas.microsoft.com/office/drawing/2014/main" id="{45BC1224-ECEF-4CB3-A4CA-2E612C101FCD}"/>
              </a:ext>
            </a:extLst>
          </p:cNvPr>
          <p:cNvGrpSpPr/>
          <p:nvPr/>
        </p:nvGrpSpPr>
        <p:grpSpPr>
          <a:xfrm>
            <a:off x="1978774" y="2322836"/>
            <a:ext cx="4007624" cy="2925142"/>
            <a:chOff x="2461036" y="2227952"/>
            <a:chExt cx="3365429" cy="2314556"/>
          </a:xfrm>
        </p:grpSpPr>
        <p:sp>
          <p:nvSpPr>
            <p:cNvPr id="10" name="Rectangle 9"/>
            <p:cNvSpPr/>
            <p:nvPr/>
          </p:nvSpPr>
          <p:spPr>
            <a:xfrm>
              <a:off x="2462975" y="2227952"/>
              <a:ext cx="3110982" cy="323826"/>
            </a:xfrm>
            <a:prstGeom prst="rect">
              <a:avLst/>
            </a:prstGeom>
            <a:solidFill>
              <a:srgbClr val="1B6AC5"/>
            </a:solidFill>
            <a:ln>
              <a:solidFill>
                <a:srgbClr val="000000">
                  <a:lumMod val="75000"/>
                  <a:lumOff val="25000"/>
                </a:srgbClr>
              </a:solidFill>
            </a:ln>
          </p:spPr>
          <p:txBody>
            <a:bodyPr wrap="square" lIns="0" tIns="0" rIns="0" bIns="0" anchor="ctr">
              <a:noAutofit/>
            </a:bodyPr>
            <a:lstStyle/>
            <a:p>
              <a:pPr algn="ctr" defTabSz="514350">
                <a:defRPr/>
              </a:pPr>
              <a:r>
                <a:rPr lang="en-US" sz="900" b="1" kern="0" dirty="0">
                  <a:solidFill>
                    <a:srgbClr val="FFFFFF">
                      <a:lumMod val="95000"/>
                    </a:srgbClr>
                  </a:solidFill>
                  <a:latin typeface="Helvetica Neue Condensed"/>
                  <a:ea typeface="Abadi MT Condensed Extra Bold" charset="0"/>
                  <a:cs typeface="Abadi MT Condensed Extra Bold" charset="0"/>
                </a:rPr>
                <a:t>DHHS – HRSA: The Primary Health Care Safety-Net</a:t>
              </a:r>
            </a:p>
          </p:txBody>
        </p:sp>
        <p:pic>
          <p:nvPicPr>
            <p:cNvPr id="11"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l="4661" t="11830" r="11712" b="20470"/>
            <a:stretch/>
          </p:blipFill>
          <p:spPr>
            <a:xfrm>
              <a:off x="2468038" y="2508648"/>
              <a:ext cx="3110982" cy="2032526"/>
            </a:xfrm>
            <a:prstGeom prst="rect">
              <a:avLst/>
            </a:prstGeom>
          </p:spPr>
        </p:pic>
        <p:sp>
          <p:nvSpPr>
            <p:cNvPr id="12" name="Rectangle 11"/>
            <p:cNvSpPr/>
            <p:nvPr/>
          </p:nvSpPr>
          <p:spPr>
            <a:xfrm>
              <a:off x="2461036" y="4021042"/>
              <a:ext cx="718821" cy="521466"/>
            </a:xfrm>
            <a:prstGeom prst="rect">
              <a:avLst/>
            </a:prstGeom>
            <a:solidFill>
              <a:srgbClr val="FFFFFF"/>
            </a:solidFill>
            <a:ln w="12700" cap="flat" cmpd="sng" algn="ctr">
              <a:noFill/>
              <a:prstDash val="solid"/>
            </a:ln>
            <a:effectLst/>
          </p:spPr>
          <p:txBody>
            <a:bodyPr rtlCol="0" anchor="ctr"/>
            <a:lstStyle/>
            <a:p>
              <a:pPr algn="ctr" defTabSz="514350">
                <a:defRPr/>
              </a:pPr>
              <a:endParaRPr lang="en-US" sz="1013" kern="0">
                <a:solidFill>
                  <a:srgbClr val="FFFFFF"/>
                </a:solidFill>
                <a:latin typeface="Gill Sans MT" panose="020B0502020104020203"/>
              </a:endParaRPr>
            </a:p>
          </p:txBody>
        </p:sp>
        <p:sp>
          <p:nvSpPr>
            <p:cNvPr id="14" name="Arc 13"/>
            <p:cNvSpPr/>
            <p:nvPr/>
          </p:nvSpPr>
          <p:spPr>
            <a:xfrm rot="5822009">
              <a:off x="4086557" y="2918680"/>
              <a:ext cx="2030204" cy="1047747"/>
            </a:xfrm>
            <a:prstGeom prst="arc">
              <a:avLst>
                <a:gd name="adj1" fmla="val 12225100"/>
                <a:gd name="adj2" fmla="val 18199808"/>
              </a:avLst>
            </a:prstGeom>
            <a:noFill/>
            <a:ln w="57150" cap="flat" cmpd="sng" algn="ctr">
              <a:solidFill>
                <a:srgbClr val="FFE939"/>
              </a:solidFill>
              <a:prstDash val="sysDash"/>
              <a:miter lim="800000"/>
            </a:ln>
            <a:effectLst/>
          </p:spPr>
          <p:txBody>
            <a:bodyPr rtlCol="0" anchor="ctr"/>
            <a:lstStyle/>
            <a:p>
              <a:pPr algn="ctr" defTabSz="514350">
                <a:defRPr/>
              </a:pPr>
              <a:endParaRPr lang="en-US" sz="619" kern="0">
                <a:solidFill>
                  <a:srgbClr val="FEE34E">
                    <a:lumMod val="75000"/>
                  </a:srgbClr>
                </a:solidFill>
                <a:latin typeface="Calibri" panose="020F0502020204030204"/>
              </a:endParaRPr>
            </a:p>
          </p:txBody>
        </p:sp>
        <p:sp>
          <p:nvSpPr>
            <p:cNvPr id="13" name="AutoShape 5"/>
            <p:cNvSpPr>
              <a:spLocks/>
            </p:cNvSpPr>
            <p:nvPr/>
          </p:nvSpPr>
          <p:spPr bwMode="auto">
            <a:xfrm>
              <a:off x="4982749" y="3581340"/>
              <a:ext cx="843716" cy="7530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noFill/>
              <a:prstDash val="solid"/>
              <a:miter lim="0"/>
              <a:headEnd type="none" w="med" len="med"/>
              <a:tailEnd type="none" w="med" len="med"/>
            </a:ln>
            <a:effectLst/>
          </p:spPr>
          <p:txBody>
            <a:bodyPr lIns="25718" tIns="25718" rIns="0" bIns="0" anchor="ctr" anchorCtr="0"/>
            <a:lstStyle/>
            <a:p>
              <a:pPr algn="ctr" defTabSz="514350"/>
              <a:r>
                <a:rPr lang="en-US" sz="950"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1373 Grantees, 9,000 sites, </a:t>
              </a:r>
              <a:br>
                <a:rPr lang="en-US" sz="950"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br>
              <a:r>
                <a:rPr lang="en-US" sz="950"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27 million patients </a:t>
              </a:r>
            </a:p>
          </p:txBody>
        </p:sp>
      </p:grpSp>
      <p:grpSp>
        <p:nvGrpSpPr>
          <p:cNvPr id="15" name="Group 14"/>
          <p:cNvGrpSpPr/>
          <p:nvPr/>
        </p:nvGrpSpPr>
        <p:grpSpPr>
          <a:xfrm>
            <a:off x="6291238" y="2360366"/>
            <a:ext cx="4312464" cy="2862857"/>
            <a:chOff x="2508623" y="2218463"/>
            <a:chExt cx="2521380" cy="2046290"/>
          </a:xfrm>
        </p:grpSpPr>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l="37041" t="24806" r="22475" b="20604"/>
            <a:stretch>
              <a:fillRect/>
            </a:stretch>
          </p:blipFill>
          <p:spPr bwMode="auto">
            <a:xfrm>
              <a:off x="2512933" y="2478406"/>
              <a:ext cx="2260314" cy="178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508623" y="2218463"/>
              <a:ext cx="2264624" cy="283643"/>
            </a:xfrm>
            <a:prstGeom prst="rect">
              <a:avLst/>
            </a:prstGeom>
            <a:solidFill>
              <a:srgbClr val="1B6AC5"/>
            </a:solidFill>
            <a:ln>
              <a:solidFill>
                <a:srgbClr val="FFFFFF"/>
              </a:solidFill>
            </a:ln>
          </p:spPr>
          <p:txBody>
            <a:bodyPr wrap="square" lIns="0" tIns="0" rIns="0" bIns="0" anchor="ctr">
              <a:noAutofit/>
            </a:bodyPr>
            <a:lstStyle/>
            <a:p>
              <a:pPr algn="ctr" defTabSz="514350">
                <a:defRPr/>
              </a:pPr>
              <a:r>
                <a:rPr lang="en-US" sz="1100" b="1" kern="0" dirty="0">
                  <a:solidFill>
                    <a:srgbClr val="FFFFFF">
                      <a:lumMod val="95000"/>
                    </a:srgbClr>
                  </a:solidFill>
                  <a:latin typeface="Abadi MT Condensed Extra Bold" charset="0"/>
                  <a:ea typeface="Abadi MT Condensed Extra Bold" charset="0"/>
                  <a:cs typeface="Abadi MT Condensed Extra Bold" charset="0"/>
                </a:rPr>
                <a:t>CDN N2-PBRN </a:t>
              </a:r>
            </a:p>
          </p:txBody>
        </p:sp>
        <p:sp>
          <p:nvSpPr>
            <p:cNvPr id="18" name="Arc 17"/>
            <p:cNvSpPr/>
            <p:nvPr/>
          </p:nvSpPr>
          <p:spPr>
            <a:xfrm rot="5400000">
              <a:off x="3624297" y="2651729"/>
              <a:ext cx="1363795" cy="961099"/>
            </a:xfrm>
            <a:prstGeom prst="arc">
              <a:avLst>
                <a:gd name="adj1" fmla="val 12597829"/>
                <a:gd name="adj2" fmla="val 18675550"/>
              </a:avLst>
            </a:prstGeom>
            <a:noFill/>
            <a:ln w="57150" cap="flat" cmpd="sng" algn="ctr">
              <a:solidFill>
                <a:srgbClr val="FEE34E"/>
              </a:solidFill>
              <a:prstDash val="sysDash"/>
              <a:miter lim="800000"/>
            </a:ln>
            <a:effectLst/>
          </p:spPr>
          <p:txBody>
            <a:bodyPr rtlCol="0" anchor="ctr"/>
            <a:lstStyle/>
            <a:p>
              <a:pPr algn="ctr" defTabSz="514350">
                <a:defRPr/>
              </a:pPr>
              <a:endParaRPr lang="en-US" sz="619" kern="0">
                <a:solidFill>
                  <a:srgbClr val="FEE34E">
                    <a:lumMod val="75000"/>
                  </a:srgbClr>
                </a:solidFill>
                <a:latin typeface="Calibri" panose="020F0502020204030204"/>
              </a:endParaRPr>
            </a:p>
          </p:txBody>
        </p:sp>
        <p:sp>
          <p:nvSpPr>
            <p:cNvPr id="19" name="AutoShape 5"/>
            <p:cNvSpPr>
              <a:spLocks/>
            </p:cNvSpPr>
            <p:nvPr/>
          </p:nvSpPr>
          <p:spPr bwMode="auto">
            <a:xfrm>
              <a:off x="4413153" y="3461060"/>
              <a:ext cx="616850" cy="65960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solidFill>
                <a:srgbClr val="0070C0"/>
              </a:solidFill>
              <a:prstDash val="solid"/>
              <a:miter lim="0"/>
              <a:headEnd type="none" w="med" len="med"/>
              <a:tailEnd type="none" w="med" len="med"/>
            </a:ln>
            <a:effectLst/>
          </p:spPr>
          <p:txBody>
            <a:bodyPr lIns="25718" tIns="25718" rIns="0" bIns="0" anchor="ctr" anchorCtr="0"/>
            <a:lstStyle/>
            <a:p>
              <a:pPr algn="ctr" defTabSz="514350">
                <a:defRPr/>
              </a:pPr>
              <a:r>
                <a:rPr lang="en-US" sz="900"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9 PBRNs, </a:t>
              </a:r>
            </a:p>
            <a:p>
              <a:pPr algn="ctr" defTabSz="514350">
                <a:defRPr/>
              </a:pPr>
              <a:r>
                <a:rPr lang="en-US" sz="900"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600 sites, </a:t>
              </a:r>
            </a:p>
            <a:p>
              <a:pPr algn="ctr" defTabSz="514350">
                <a:defRPr/>
              </a:pPr>
              <a:r>
                <a:rPr lang="en-US" sz="900"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4.5 million patients </a:t>
              </a:r>
            </a:p>
          </p:txBody>
        </p:sp>
      </p:grpSp>
      <p:pic>
        <p:nvPicPr>
          <p:cNvPr id="20" name="Content Placeholder 2"/>
          <p:cNvPicPr>
            <a:picLocks noChangeAspect="1"/>
          </p:cNvPicPr>
          <p:nvPr/>
        </p:nvPicPr>
        <p:blipFill>
          <a:blip r:embed="rId6"/>
          <a:stretch>
            <a:fillRect/>
          </a:stretch>
        </p:blipFill>
        <p:spPr>
          <a:xfrm>
            <a:off x="180550" y="4903151"/>
            <a:ext cx="3122052" cy="1676238"/>
          </a:xfrm>
          <a:prstGeom prst="rect">
            <a:avLst/>
          </a:prstGeom>
          <a:ln w="28575">
            <a:solidFill>
              <a:srgbClr val="000000"/>
            </a:solidFill>
          </a:ln>
        </p:spPr>
      </p:pic>
      <p:grpSp>
        <p:nvGrpSpPr>
          <p:cNvPr id="21" name="Group 20"/>
          <p:cNvGrpSpPr>
            <a:grpSpLocks noChangeAspect="1"/>
          </p:cNvGrpSpPr>
          <p:nvPr/>
        </p:nvGrpSpPr>
        <p:grpSpPr>
          <a:xfrm>
            <a:off x="10385614" y="4714600"/>
            <a:ext cx="1692307" cy="1676238"/>
            <a:chOff x="3028952" y="4560509"/>
            <a:chExt cx="1620335" cy="1575987"/>
          </a:xfrm>
        </p:grpSpPr>
        <p:sp>
          <p:nvSpPr>
            <p:cNvPr id="22" name="AutoShape 5"/>
            <p:cNvSpPr>
              <a:spLocks noChangeAspect="1"/>
            </p:cNvSpPr>
            <p:nvPr/>
          </p:nvSpPr>
          <p:spPr bwMode="auto">
            <a:xfrm>
              <a:off x="3028952" y="4560509"/>
              <a:ext cx="1620335" cy="15759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no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0"/>
            <a:lstStyle/>
            <a:p>
              <a:pPr algn="ctr" defTabSz="514350"/>
              <a:endParaRPr lang="en-US" altLang="en-US" sz="105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endParaRPr>
            </a:p>
            <a:p>
              <a:pPr algn="ctr" defTabSz="514350"/>
              <a:endPar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endParaRPr>
            </a:p>
            <a:p>
              <a:pPr algn="ctr" defTabSz="514350"/>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CDN is an </a:t>
              </a:r>
            </a:p>
            <a:p>
              <a:pPr algn="ctr" defTabSz="514350"/>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AHRQ-designated</a:t>
              </a:r>
            </a:p>
            <a:p>
              <a:pPr algn="ctr" defTabSz="514350"/>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Center of Excellence for </a:t>
              </a:r>
            </a:p>
            <a:p>
              <a:pPr algn="ctr" defTabSz="514350"/>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Practice-based </a:t>
              </a:r>
            </a:p>
            <a:p>
              <a:pPr algn="ctr" defTabSz="514350"/>
              <a:r>
                <a:rPr lang="en-US" altLang="en-US" sz="105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Research</a:t>
              </a:r>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 </a:t>
              </a:r>
              <a:b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br>
              <a:r>
                <a:rPr lang="en-US" altLang="en-US" sz="1100"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and Learning</a:t>
              </a:r>
              <a:endParaRPr lang="en-US" altLang="en-US" sz="1100" b="1" dirty="0">
                <a:ln w="0">
                  <a:noFill/>
                </a:ln>
                <a:solidFill>
                  <a:srgbClr val="FEE34E">
                    <a:lumMod val="75000"/>
                  </a:srgbClr>
                </a:solidFill>
                <a:effectLst>
                  <a:outerShdw blurRad="38100" dist="19050" dir="2700000" algn="tl" rotWithShape="0">
                    <a:srgbClr val="000000">
                      <a:alpha val="40000"/>
                    </a:srgbClr>
                  </a:outerShdw>
                </a:effectLst>
                <a:latin typeface="Helvetica Neue Condensed" charset="0"/>
                <a:ea typeface="Helvetica Neue Condensed" charset="0"/>
                <a:cs typeface="Helvetica Neue Condensed" charset="0"/>
              </a:endParaRPr>
            </a:p>
          </p:txBody>
        </p:sp>
        <p:pic>
          <p:nvPicPr>
            <p:cNvPr id="23" name="Picture 9">
              <a:extLst>
                <a:ext uri="{FF2B5EF4-FFF2-40B4-BE49-F238E27FC236}">
                  <a16:creationId xmlns:a16="http://schemas.microsoft.com/office/drawing/2014/main" id="{18F6DFCA-D009-8B4A-9EC7-1D19A28F8242}"/>
                </a:ext>
              </a:extLst>
            </p:cNvPr>
            <p:cNvPicPr>
              <a:picLocks noChangeAspect="1"/>
            </p:cNvPicPr>
            <p:nvPr/>
          </p:nvPicPr>
          <p:blipFill>
            <a:blip r:embed="rId7">
              <a:extLst>
                <a:ext uri="{28A0092B-C50C-407E-A947-70E740481C1C}">
                  <a14:useLocalDpi xmlns:a14="http://schemas.microsoft.com/office/drawing/2010/main" val="0"/>
                </a:ext>
              </a:extLst>
            </a:blip>
            <a:srcRect l="4301" t="10643" r="75916" b="30186"/>
            <a:stretch>
              <a:fillRect/>
            </a:stretch>
          </p:blipFill>
          <p:spPr bwMode="auto">
            <a:xfrm>
              <a:off x="3470062" y="4707192"/>
              <a:ext cx="646615" cy="216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27" name="TextBox 26"/>
          <p:cNvSpPr txBox="1"/>
          <p:nvPr/>
        </p:nvSpPr>
        <p:spPr>
          <a:xfrm>
            <a:off x="7179426" y="5247978"/>
            <a:ext cx="2292779" cy="369332"/>
          </a:xfrm>
          <a:prstGeom prst="rect">
            <a:avLst/>
          </a:prstGeom>
          <a:solidFill>
            <a:schemeClr val="bg1"/>
          </a:solidFill>
        </p:spPr>
        <p:txBody>
          <a:bodyPr wrap="square" rtlCol="0">
            <a:spAutoFit/>
          </a:bodyPr>
          <a:lstStyle/>
          <a:p>
            <a:pPr marL="8037" algn="ctr" defTabSz="514350" hangingPunct="0">
              <a:defRPr/>
            </a:pPr>
            <a:r>
              <a:rPr lang="en-US" altLang="en-US" sz="900" b="1" kern="0" dirty="0">
                <a:latin typeface="Calibri" panose="020F0502020204030204"/>
              </a:rPr>
              <a:t>Funded by AHRQ Grant: P30-HS-021667</a:t>
            </a:r>
          </a:p>
          <a:p>
            <a:pPr marL="8037" algn="ctr" defTabSz="514350" hangingPunct="0">
              <a:defRPr/>
            </a:pPr>
            <a:r>
              <a:rPr lang="en-US" altLang="en-US" sz="900" b="1" kern="0" dirty="0">
                <a:latin typeface="Calibri" panose="020F0502020204030204"/>
              </a:rPr>
              <a:t>PI:  Jonathan N. Tobin, PhD (CDN)</a:t>
            </a:r>
          </a:p>
        </p:txBody>
      </p:sp>
      <p:pic>
        <p:nvPicPr>
          <p:cNvPr id="28" name="Picture 27">
            <a:extLst>
              <a:ext uri="{FF2B5EF4-FFF2-40B4-BE49-F238E27FC236}">
                <a16:creationId xmlns:a16="http://schemas.microsoft.com/office/drawing/2014/main" id="{A5221BFE-C520-794A-9486-6C67236BCA52}"/>
              </a:ext>
            </a:extLst>
          </p:cNvPr>
          <p:cNvPicPr>
            <a:picLocks noChangeAspect="1"/>
          </p:cNvPicPr>
          <p:nvPr/>
        </p:nvPicPr>
        <p:blipFill rotWithShape="1">
          <a:blip r:embed="rId8"/>
          <a:srcRect l="-1910" t="-2474" r="-1745" b="19925"/>
          <a:stretch/>
        </p:blipFill>
        <p:spPr>
          <a:xfrm>
            <a:off x="93334" y="65565"/>
            <a:ext cx="1202066" cy="641101"/>
          </a:xfrm>
          <a:prstGeom prst="rect">
            <a:avLst/>
          </a:prstGeom>
        </p:spPr>
      </p:pic>
      <p:sp>
        <p:nvSpPr>
          <p:cNvPr id="24" name="Footer Placeholder 11">
            <a:extLst>
              <a:ext uri="{FF2B5EF4-FFF2-40B4-BE49-F238E27FC236}">
                <a16:creationId xmlns:a16="http://schemas.microsoft.com/office/drawing/2014/main" id="{905EEBA0-7804-304D-BE8B-1215B888389E}"/>
              </a:ext>
            </a:extLst>
          </p:cNvPr>
          <p:cNvSpPr txBox="1">
            <a:spLocks/>
          </p:cNvSpPr>
          <p:nvPr/>
        </p:nvSpPr>
        <p:spPr>
          <a:xfrm>
            <a:off x="4708713" y="6175661"/>
            <a:ext cx="36171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none" dirty="0">
                <a:solidFill>
                  <a:schemeClr val="tx1"/>
                </a:solidFill>
                <a:latin typeface="Calibri" panose="020F0502020204030204"/>
                <a:hlinkClick r:id="rId9"/>
              </a:rPr>
              <a:t>www.CDNetwork.org</a:t>
            </a:r>
            <a:r>
              <a:rPr lang="en-US" sz="2400" b="1" cap="none" dirty="0">
                <a:solidFill>
                  <a:schemeClr val="tx1"/>
                </a:solidFill>
                <a:latin typeface="Calibri" panose="020F0502020204030204"/>
              </a:rPr>
              <a:t> </a:t>
            </a:r>
          </a:p>
        </p:txBody>
      </p:sp>
    </p:spTree>
    <p:extLst>
      <p:ext uri="{BB962C8B-B14F-4D97-AF65-F5344CB8AC3E}">
        <p14:creationId xmlns:p14="http://schemas.microsoft.com/office/powerpoint/2010/main" val="58059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88" y="395918"/>
            <a:ext cx="10515600" cy="1325563"/>
          </a:xfrm>
        </p:spPr>
        <p:txBody>
          <a:bodyPr/>
          <a:lstStyle/>
          <a:p>
            <a:pPr algn="ctr"/>
            <a:r>
              <a:rPr lang="en-US" b="1" dirty="0"/>
              <a:t>Tipping Points – PCMH versus </a:t>
            </a:r>
            <a:br>
              <a:rPr lang="en-US" b="1" dirty="0"/>
            </a:br>
            <a:r>
              <a:rPr lang="en-US" b="1" dirty="0" err="1"/>
              <a:t>PCMH</a:t>
            </a:r>
            <a:r>
              <a:rPr lang="en-US" b="1" dirty="0"/>
              <a:t> with Health Coaching (</a:t>
            </a:r>
            <a:r>
              <a:rPr lang="en-US" b="1" dirty="0" err="1"/>
              <a:t>PCMH</a:t>
            </a:r>
            <a:r>
              <a:rPr lang="en-US" b="1" dirty="0"/>
              <a:t>+)</a:t>
            </a:r>
            <a:endParaRPr lang="en-US" b="1" dirty="0">
              <a:highlight>
                <a:srgbClr val="FFFF00"/>
              </a:highligh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pic>
        <p:nvPicPr>
          <p:cNvPr id="15"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1229639" y="1721481"/>
            <a:ext cx="9732723" cy="373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70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09"/>
            <a:ext cx="10515600" cy="1325563"/>
          </a:xfrm>
        </p:spPr>
        <p:txBody>
          <a:bodyPr/>
          <a:lstStyle/>
          <a:p>
            <a:pPr algn="ctr"/>
            <a:r>
              <a:rPr lang="en-US" b="1" dirty="0"/>
              <a:t>Tipping Points - Intervention</a:t>
            </a:r>
            <a:endParaRPr lang="en-US" b="1" dirty="0">
              <a:highlight>
                <a:srgbClr val="FFFF00"/>
              </a:highlight>
            </a:endParaRPr>
          </a:p>
        </p:txBody>
      </p:sp>
      <p:sp>
        <p:nvSpPr>
          <p:cNvPr id="3" name="Content Placeholder 2"/>
          <p:cNvSpPr>
            <a:spLocks noGrp="1"/>
          </p:cNvSpPr>
          <p:nvPr>
            <p:ph idx="1"/>
          </p:nvPr>
        </p:nvSpPr>
        <p:spPr>
          <a:xfrm>
            <a:off x="838200" y="1154089"/>
            <a:ext cx="10515600" cy="4351338"/>
          </a:xfrm>
        </p:spPr>
        <p:txBody>
          <a:bodyPr>
            <a:noAutofit/>
          </a:bodyPr>
          <a:lstStyle/>
          <a:p>
            <a:pPr marL="0" indent="0" algn="just">
              <a:buNone/>
            </a:pPr>
            <a:r>
              <a:rPr lang="en-US" b="1" dirty="0"/>
              <a:t>Experimental Arm Includes: </a:t>
            </a:r>
          </a:p>
          <a:p>
            <a:pPr algn="just"/>
            <a:r>
              <a:rPr lang="en-US" b="1" dirty="0"/>
              <a:t>Setting life goals and self-management goals </a:t>
            </a:r>
            <a:r>
              <a:rPr lang="en-US" sz="2400" dirty="0"/>
              <a:t>with Health Coaches to engage patients </a:t>
            </a:r>
          </a:p>
          <a:p>
            <a:pPr algn="just"/>
            <a:r>
              <a:rPr lang="en-US" b="1" dirty="0"/>
              <a:t>Coaching toward self-management </a:t>
            </a:r>
            <a:r>
              <a:rPr lang="en-US" sz="2400" i="1" dirty="0"/>
              <a:t>goals shared with patient’s primary care clinician and Health Coach to work with patient to develop an action plan for when they should contact their clinician</a:t>
            </a:r>
          </a:p>
          <a:p>
            <a:pPr algn="just"/>
            <a:r>
              <a:rPr lang="en-US" b="1" dirty="0"/>
              <a:t>Emotional and tangible support for life stresses</a:t>
            </a:r>
            <a:r>
              <a:rPr lang="en-US" sz="2400" b="1" dirty="0"/>
              <a:t> </a:t>
            </a:r>
            <a:r>
              <a:rPr lang="en-US" sz="2400" i="1" dirty="0"/>
              <a:t>Patients in the PCMH+ coaching intervention will be able to contact the Health Coach if they need help because of new life events, psychosocial challenges, new diagnoses or deterioration in their current social or clinical status.  The Health Coach can help to mobilize family and friends to provide support</a:t>
            </a:r>
          </a:p>
          <a:p>
            <a:endParaRPr lang="en-US" sz="3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spTree>
    <p:extLst>
      <p:ext uri="{BB962C8B-B14F-4D97-AF65-F5344CB8AC3E}">
        <p14:creationId xmlns:p14="http://schemas.microsoft.com/office/powerpoint/2010/main" val="450003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6009084"/>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sp>
        <p:nvSpPr>
          <p:cNvPr id="4" name="TextBox 3"/>
          <p:cNvSpPr txBox="1"/>
          <p:nvPr/>
        </p:nvSpPr>
        <p:spPr>
          <a:xfrm>
            <a:off x="198302" y="2192357"/>
            <a:ext cx="1949987" cy="369332"/>
          </a:xfrm>
          <a:prstGeom prst="rect">
            <a:avLst/>
          </a:prstGeom>
          <a:noFill/>
          <a:ln>
            <a:solidFill>
              <a:schemeClr val="tx1"/>
            </a:solidFill>
          </a:ln>
        </p:spPr>
        <p:txBody>
          <a:bodyPr wrap="square" rtlCol="0">
            <a:spAutoFit/>
          </a:bodyPr>
          <a:lstStyle/>
          <a:p>
            <a:pPr algn="ctr"/>
            <a:r>
              <a:rPr lang="en-US" dirty="0" err="1"/>
              <a:t>PCMH</a:t>
            </a:r>
            <a:endParaRPr lang="en-US" dirty="0"/>
          </a:p>
        </p:txBody>
      </p:sp>
      <p:sp>
        <p:nvSpPr>
          <p:cNvPr id="14" name="TextBox 13"/>
          <p:cNvSpPr txBox="1"/>
          <p:nvPr/>
        </p:nvSpPr>
        <p:spPr>
          <a:xfrm>
            <a:off x="198302" y="3887120"/>
            <a:ext cx="1949987" cy="369332"/>
          </a:xfrm>
          <a:prstGeom prst="rect">
            <a:avLst/>
          </a:prstGeom>
          <a:noFill/>
          <a:ln>
            <a:solidFill>
              <a:schemeClr val="tx1"/>
            </a:solidFill>
          </a:ln>
        </p:spPr>
        <p:txBody>
          <a:bodyPr wrap="square" rtlCol="0">
            <a:spAutoFit/>
          </a:bodyPr>
          <a:lstStyle/>
          <a:p>
            <a:pPr algn="ctr"/>
            <a:r>
              <a:rPr lang="en-US" dirty="0" err="1"/>
              <a:t>PCMH</a:t>
            </a:r>
            <a:r>
              <a:rPr lang="en-US" dirty="0"/>
              <a:t> + HC</a:t>
            </a:r>
          </a:p>
        </p:txBody>
      </p:sp>
      <p:sp>
        <p:nvSpPr>
          <p:cNvPr id="5" name="TextBox 4"/>
          <p:cNvSpPr txBox="1"/>
          <p:nvPr/>
        </p:nvSpPr>
        <p:spPr>
          <a:xfrm>
            <a:off x="462709" y="297455"/>
            <a:ext cx="11358390" cy="1477328"/>
          </a:xfrm>
          <a:prstGeom prst="rect">
            <a:avLst/>
          </a:prstGeom>
          <a:noFill/>
        </p:spPr>
        <p:txBody>
          <a:bodyPr wrap="square" rtlCol="0">
            <a:spAutoFit/>
          </a:bodyPr>
          <a:lstStyle/>
          <a:p>
            <a:r>
              <a:rPr lang="en-US" b="1" dirty="0"/>
              <a:t>Case Example: </a:t>
            </a:r>
            <a:r>
              <a:rPr lang="en-US" dirty="0"/>
              <a:t>70 </a:t>
            </a:r>
            <a:r>
              <a:rPr lang="en-US" dirty="0" err="1"/>
              <a:t>y.o</a:t>
            </a:r>
            <a:r>
              <a:rPr lang="en-US" dirty="0"/>
              <a:t>. AA woman prior </a:t>
            </a:r>
            <a:r>
              <a:rPr lang="en-US" dirty="0" err="1"/>
              <a:t>hx</a:t>
            </a:r>
            <a:r>
              <a:rPr lang="en-US" dirty="0"/>
              <a:t> of stage II breast cancer NED on aromatase inhibitor, with hypertension, </a:t>
            </a:r>
          </a:p>
          <a:p>
            <a:r>
              <a:rPr lang="en-US" dirty="0"/>
              <a:t>Type II diabetes and osteoarthritis secondary to obesity. Patient experienced a fall stepping of the bus 2 week ago</a:t>
            </a:r>
          </a:p>
          <a:p>
            <a:r>
              <a:rPr lang="en-US" dirty="0"/>
              <a:t>and since then still feels achy. She went to the ED and was told there were no fractures. During the baseline interview with the health coach the patient expresses the desire to lose weight to take the pressure of her knees and thus lower her chance of falling again.  </a:t>
            </a:r>
          </a:p>
        </p:txBody>
      </p:sp>
      <p:cxnSp>
        <p:nvCxnSpPr>
          <p:cNvPr id="9" name="Straight Arrow Connector 8"/>
          <p:cNvCxnSpPr/>
          <p:nvPr/>
        </p:nvCxnSpPr>
        <p:spPr>
          <a:xfrm>
            <a:off x="2456761" y="4054210"/>
            <a:ext cx="145422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3984435" y="3852234"/>
            <a:ext cx="1069011" cy="369332"/>
          </a:xfrm>
          <a:prstGeom prst="rect">
            <a:avLst/>
          </a:prstGeom>
          <a:noFill/>
          <a:ln>
            <a:solidFill>
              <a:schemeClr val="tx1"/>
            </a:solidFill>
          </a:ln>
        </p:spPr>
        <p:txBody>
          <a:bodyPr wrap="none" rtlCol="0">
            <a:spAutoFit/>
          </a:bodyPr>
          <a:lstStyle/>
          <a:p>
            <a:r>
              <a:rPr lang="en-US" dirty="0"/>
              <a:t>3 months</a:t>
            </a:r>
          </a:p>
        </p:txBody>
      </p:sp>
      <p:sp>
        <p:nvSpPr>
          <p:cNvPr id="16" name="TextBox 15"/>
          <p:cNvSpPr txBox="1"/>
          <p:nvPr/>
        </p:nvSpPr>
        <p:spPr>
          <a:xfrm>
            <a:off x="2236425" y="4351663"/>
            <a:ext cx="1929887" cy="646331"/>
          </a:xfrm>
          <a:prstGeom prst="rect">
            <a:avLst/>
          </a:prstGeom>
          <a:noFill/>
        </p:spPr>
        <p:txBody>
          <a:bodyPr wrap="none" rtlCol="0">
            <a:spAutoFit/>
          </a:bodyPr>
          <a:lstStyle/>
          <a:p>
            <a:pPr algn="ctr"/>
            <a:r>
              <a:rPr lang="en-US" sz="1200" dirty="0">
                <a:solidFill>
                  <a:srgbClr val="FF0000"/>
                </a:solidFill>
              </a:rPr>
              <a:t>Bi-weekly</a:t>
            </a:r>
            <a:r>
              <a:rPr lang="en-US" sz="1200" dirty="0"/>
              <a:t> coaching call </a:t>
            </a:r>
          </a:p>
          <a:p>
            <a:pPr algn="ctr"/>
            <a:r>
              <a:rPr lang="en-US" sz="1200" dirty="0"/>
              <a:t>on lifestyle modification</a:t>
            </a:r>
          </a:p>
          <a:p>
            <a:pPr algn="ctr"/>
            <a:r>
              <a:rPr lang="en-US" sz="1200" dirty="0"/>
              <a:t>to achieve weight loss goals</a:t>
            </a:r>
          </a:p>
        </p:txBody>
      </p:sp>
      <p:cxnSp>
        <p:nvCxnSpPr>
          <p:cNvPr id="21" name="Straight Arrow Connector 20"/>
          <p:cNvCxnSpPr/>
          <p:nvPr/>
        </p:nvCxnSpPr>
        <p:spPr>
          <a:xfrm flipV="1">
            <a:off x="2291510" y="2346593"/>
            <a:ext cx="1542360" cy="110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696661" y="2576110"/>
            <a:ext cx="4498989" cy="830997"/>
          </a:xfrm>
          <a:prstGeom prst="rect">
            <a:avLst/>
          </a:prstGeom>
          <a:noFill/>
        </p:spPr>
        <p:txBody>
          <a:bodyPr wrap="none" rtlCol="0">
            <a:spAutoFit/>
          </a:bodyPr>
          <a:lstStyle/>
          <a:p>
            <a:pPr algn="ctr"/>
            <a:r>
              <a:rPr lang="en-US" sz="1200" dirty="0"/>
              <a:t>Follow-up call to assess pain</a:t>
            </a:r>
          </a:p>
          <a:p>
            <a:pPr algn="ctr"/>
            <a:r>
              <a:rPr lang="en-US" sz="1200" dirty="0"/>
              <a:t>Medications prescribed by ER or PCP for pain</a:t>
            </a:r>
          </a:p>
          <a:p>
            <a:pPr algn="ctr"/>
            <a:r>
              <a:rPr lang="en-US" sz="1200" dirty="0"/>
              <a:t>Review fall risk ; need for assistance device</a:t>
            </a:r>
          </a:p>
          <a:p>
            <a:pPr algn="ctr"/>
            <a:r>
              <a:rPr lang="en-US" sz="1200" dirty="0"/>
              <a:t>Coordinate care with physical therapy or pain management if needed</a:t>
            </a:r>
          </a:p>
        </p:txBody>
      </p:sp>
      <p:sp>
        <p:nvSpPr>
          <p:cNvPr id="25" name="TextBox 24"/>
          <p:cNvSpPr txBox="1"/>
          <p:nvPr/>
        </p:nvSpPr>
        <p:spPr>
          <a:xfrm>
            <a:off x="3938531" y="2098716"/>
            <a:ext cx="1069011" cy="369332"/>
          </a:xfrm>
          <a:prstGeom prst="rect">
            <a:avLst/>
          </a:prstGeom>
          <a:noFill/>
          <a:ln>
            <a:solidFill>
              <a:schemeClr val="tx1"/>
            </a:solidFill>
          </a:ln>
        </p:spPr>
        <p:txBody>
          <a:bodyPr wrap="none" rtlCol="0">
            <a:spAutoFit/>
          </a:bodyPr>
          <a:lstStyle/>
          <a:p>
            <a:r>
              <a:rPr lang="en-US" dirty="0"/>
              <a:t>3 months</a:t>
            </a:r>
          </a:p>
        </p:txBody>
      </p:sp>
      <p:sp>
        <p:nvSpPr>
          <p:cNvPr id="26" name="TextBox 25"/>
          <p:cNvSpPr txBox="1"/>
          <p:nvPr/>
        </p:nvSpPr>
        <p:spPr>
          <a:xfrm>
            <a:off x="2522863" y="1994053"/>
            <a:ext cx="916789" cy="276999"/>
          </a:xfrm>
          <a:prstGeom prst="rect">
            <a:avLst/>
          </a:prstGeom>
          <a:noFill/>
        </p:spPr>
        <p:txBody>
          <a:bodyPr wrap="none" rtlCol="0">
            <a:spAutoFit/>
          </a:bodyPr>
          <a:lstStyle/>
          <a:p>
            <a:r>
              <a:rPr lang="en-US" sz="1200" dirty="0">
                <a:solidFill>
                  <a:srgbClr val="FF0000"/>
                </a:solidFill>
              </a:rPr>
              <a:t>? frequency</a:t>
            </a:r>
          </a:p>
        </p:txBody>
      </p:sp>
      <p:cxnSp>
        <p:nvCxnSpPr>
          <p:cNvPr id="27" name="Straight Arrow Connector 26"/>
          <p:cNvCxnSpPr/>
          <p:nvPr/>
        </p:nvCxnSpPr>
        <p:spPr>
          <a:xfrm>
            <a:off x="5264226" y="4030340"/>
            <a:ext cx="2546733" cy="128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9" name="TextBox 28"/>
          <p:cNvSpPr txBox="1"/>
          <p:nvPr/>
        </p:nvSpPr>
        <p:spPr>
          <a:xfrm>
            <a:off x="5389741" y="4184574"/>
            <a:ext cx="2229713" cy="830997"/>
          </a:xfrm>
          <a:prstGeom prst="rect">
            <a:avLst/>
          </a:prstGeom>
          <a:noFill/>
        </p:spPr>
        <p:txBody>
          <a:bodyPr wrap="none" rtlCol="0">
            <a:spAutoFit/>
          </a:bodyPr>
          <a:lstStyle/>
          <a:p>
            <a:pPr algn="ctr"/>
            <a:r>
              <a:rPr lang="en-US" sz="1200" dirty="0">
                <a:solidFill>
                  <a:srgbClr val="FF0000"/>
                </a:solidFill>
              </a:rPr>
              <a:t>Monthly</a:t>
            </a:r>
            <a:r>
              <a:rPr lang="en-US" sz="1200" dirty="0"/>
              <a:t> coaching call </a:t>
            </a:r>
          </a:p>
          <a:p>
            <a:pPr algn="ctr"/>
            <a:r>
              <a:rPr lang="en-US" sz="1200" dirty="0"/>
              <a:t>Referrals to free or reduced cost </a:t>
            </a:r>
          </a:p>
          <a:p>
            <a:pPr algn="ctr"/>
            <a:r>
              <a:rPr lang="en-US" sz="1200" dirty="0"/>
              <a:t>community based nutrition </a:t>
            </a:r>
          </a:p>
          <a:p>
            <a:pPr algn="ctr"/>
            <a:r>
              <a:rPr lang="en-US" sz="1200" dirty="0"/>
              <a:t>and physical activity classes</a:t>
            </a:r>
          </a:p>
        </p:txBody>
      </p:sp>
      <p:cxnSp>
        <p:nvCxnSpPr>
          <p:cNvPr id="32" name="Straight Arrow Connector 31"/>
          <p:cNvCxnSpPr/>
          <p:nvPr/>
        </p:nvCxnSpPr>
        <p:spPr>
          <a:xfrm>
            <a:off x="5295441" y="2287839"/>
            <a:ext cx="2350265" cy="36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5694230" y="2442072"/>
            <a:ext cx="1576903" cy="830997"/>
          </a:xfrm>
          <a:prstGeom prst="rect">
            <a:avLst/>
          </a:prstGeom>
          <a:noFill/>
        </p:spPr>
        <p:txBody>
          <a:bodyPr wrap="square" rtlCol="0">
            <a:spAutoFit/>
          </a:bodyPr>
          <a:lstStyle/>
          <a:p>
            <a:pPr algn="ctr"/>
            <a:r>
              <a:rPr lang="en-US" sz="1200" dirty="0"/>
              <a:t>Contact often triggered by </a:t>
            </a:r>
          </a:p>
          <a:p>
            <a:pPr algn="ctr"/>
            <a:r>
              <a:rPr lang="en-US" sz="1200" dirty="0"/>
              <a:t>appointments or clinical events</a:t>
            </a:r>
          </a:p>
        </p:txBody>
      </p:sp>
      <p:sp>
        <p:nvSpPr>
          <p:cNvPr id="34" name="TextBox 33"/>
          <p:cNvSpPr txBox="1"/>
          <p:nvPr/>
        </p:nvSpPr>
        <p:spPr>
          <a:xfrm>
            <a:off x="7891750" y="2085863"/>
            <a:ext cx="1186030" cy="369332"/>
          </a:xfrm>
          <a:prstGeom prst="rect">
            <a:avLst/>
          </a:prstGeom>
          <a:noFill/>
          <a:ln>
            <a:solidFill>
              <a:schemeClr val="tx1"/>
            </a:solidFill>
          </a:ln>
        </p:spPr>
        <p:txBody>
          <a:bodyPr wrap="none" rtlCol="0">
            <a:spAutoFit/>
          </a:bodyPr>
          <a:lstStyle/>
          <a:p>
            <a:r>
              <a:rPr lang="en-US" dirty="0"/>
              <a:t>12 months</a:t>
            </a:r>
          </a:p>
        </p:txBody>
      </p:sp>
      <p:sp>
        <p:nvSpPr>
          <p:cNvPr id="35" name="TextBox 34"/>
          <p:cNvSpPr txBox="1"/>
          <p:nvPr/>
        </p:nvSpPr>
        <p:spPr>
          <a:xfrm>
            <a:off x="7948671" y="3817348"/>
            <a:ext cx="1186030" cy="369332"/>
          </a:xfrm>
          <a:prstGeom prst="rect">
            <a:avLst/>
          </a:prstGeom>
          <a:noFill/>
          <a:ln>
            <a:solidFill>
              <a:schemeClr val="tx1"/>
            </a:solidFill>
          </a:ln>
        </p:spPr>
        <p:txBody>
          <a:bodyPr wrap="none" rtlCol="0">
            <a:spAutoFit/>
          </a:bodyPr>
          <a:lstStyle/>
          <a:p>
            <a:r>
              <a:rPr lang="en-US" dirty="0"/>
              <a:t>12 months</a:t>
            </a:r>
          </a:p>
        </p:txBody>
      </p:sp>
      <p:cxnSp>
        <p:nvCxnSpPr>
          <p:cNvPr id="37" name="Straight Arrow Connector 36"/>
          <p:cNvCxnSpPr/>
          <p:nvPr/>
        </p:nvCxnSpPr>
        <p:spPr>
          <a:xfrm>
            <a:off x="9265186" y="3988106"/>
            <a:ext cx="11898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320856" y="4206607"/>
            <a:ext cx="1242008" cy="461665"/>
          </a:xfrm>
          <a:prstGeom prst="rect">
            <a:avLst/>
          </a:prstGeom>
          <a:noFill/>
        </p:spPr>
        <p:txBody>
          <a:bodyPr wrap="none" rtlCol="0">
            <a:spAutoFit/>
          </a:bodyPr>
          <a:lstStyle/>
          <a:p>
            <a:pPr algn="ctr"/>
            <a:r>
              <a:rPr lang="en-US" sz="1200" dirty="0">
                <a:solidFill>
                  <a:srgbClr val="FF0000"/>
                </a:solidFill>
              </a:rPr>
              <a:t>Calls initiated by </a:t>
            </a:r>
          </a:p>
          <a:p>
            <a:pPr algn="ctr"/>
            <a:r>
              <a:rPr lang="en-US" sz="1200" dirty="0">
                <a:solidFill>
                  <a:srgbClr val="FF0000"/>
                </a:solidFill>
              </a:rPr>
              <a:t>participant only</a:t>
            </a:r>
            <a:endParaRPr lang="en-US" sz="1200" dirty="0"/>
          </a:p>
        </p:txBody>
      </p:sp>
      <p:sp>
        <p:nvSpPr>
          <p:cNvPr id="40" name="TextBox 39"/>
          <p:cNvSpPr txBox="1"/>
          <p:nvPr/>
        </p:nvSpPr>
        <p:spPr>
          <a:xfrm>
            <a:off x="10679018" y="3760428"/>
            <a:ext cx="1186030" cy="369332"/>
          </a:xfrm>
          <a:prstGeom prst="rect">
            <a:avLst/>
          </a:prstGeom>
          <a:noFill/>
          <a:ln>
            <a:solidFill>
              <a:schemeClr val="tx1"/>
            </a:solidFill>
          </a:ln>
        </p:spPr>
        <p:txBody>
          <a:bodyPr wrap="none" rtlCol="0">
            <a:spAutoFit/>
          </a:bodyPr>
          <a:lstStyle/>
          <a:p>
            <a:r>
              <a:rPr lang="en-US" dirty="0"/>
              <a:t>24 months</a:t>
            </a:r>
          </a:p>
        </p:txBody>
      </p:sp>
      <p:cxnSp>
        <p:nvCxnSpPr>
          <p:cNvPr id="42" name="Straight Arrow Connector 41"/>
          <p:cNvCxnSpPr/>
          <p:nvPr/>
        </p:nvCxnSpPr>
        <p:spPr>
          <a:xfrm flipV="1">
            <a:off x="9215609" y="2280492"/>
            <a:ext cx="1184313" cy="55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4" name="TextBox 43"/>
          <p:cNvSpPr txBox="1"/>
          <p:nvPr/>
        </p:nvSpPr>
        <p:spPr>
          <a:xfrm>
            <a:off x="9008471" y="2429219"/>
            <a:ext cx="1576903" cy="830997"/>
          </a:xfrm>
          <a:prstGeom prst="rect">
            <a:avLst/>
          </a:prstGeom>
          <a:noFill/>
        </p:spPr>
        <p:txBody>
          <a:bodyPr wrap="square" rtlCol="0">
            <a:spAutoFit/>
          </a:bodyPr>
          <a:lstStyle/>
          <a:p>
            <a:pPr algn="ctr"/>
            <a:r>
              <a:rPr lang="en-US" sz="1200" dirty="0"/>
              <a:t>Contact often triggered by </a:t>
            </a:r>
          </a:p>
          <a:p>
            <a:pPr algn="ctr"/>
            <a:r>
              <a:rPr lang="en-US" sz="1200" dirty="0"/>
              <a:t>appointments or clinical events</a:t>
            </a:r>
          </a:p>
        </p:txBody>
      </p:sp>
      <p:sp>
        <p:nvSpPr>
          <p:cNvPr id="45" name="TextBox 44"/>
          <p:cNvSpPr txBox="1"/>
          <p:nvPr/>
        </p:nvSpPr>
        <p:spPr>
          <a:xfrm>
            <a:off x="10555997" y="2095045"/>
            <a:ext cx="1186030" cy="369332"/>
          </a:xfrm>
          <a:prstGeom prst="rect">
            <a:avLst/>
          </a:prstGeom>
          <a:noFill/>
          <a:ln>
            <a:solidFill>
              <a:schemeClr val="tx1"/>
            </a:solidFill>
          </a:ln>
        </p:spPr>
        <p:txBody>
          <a:bodyPr wrap="none" rtlCol="0">
            <a:spAutoFit/>
          </a:bodyPr>
          <a:lstStyle/>
          <a:p>
            <a:r>
              <a:rPr lang="en-US" dirty="0"/>
              <a:t>24 months</a:t>
            </a:r>
          </a:p>
        </p:txBody>
      </p:sp>
      <p:sp>
        <p:nvSpPr>
          <p:cNvPr id="47" name="TextBox 46"/>
          <p:cNvSpPr txBox="1"/>
          <p:nvPr/>
        </p:nvSpPr>
        <p:spPr>
          <a:xfrm>
            <a:off x="5947273" y="1904082"/>
            <a:ext cx="916789" cy="276999"/>
          </a:xfrm>
          <a:prstGeom prst="rect">
            <a:avLst/>
          </a:prstGeom>
          <a:noFill/>
        </p:spPr>
        <p:txBody>
          <a:bodyPr wrap="none" rtlCol="0">
            <a:spAutoFit/>
          </a:bodyPr>
          <a:lstStyle/>
          <a:p>
            <a:r>
              <a:rPr lang="en-US" sz="1200" dirty="0">
                <a:solidFill>
                  <a:srgbClr val="FF0000"/>
                </a:solidFill>
              </a:rPr>
              <a:t>? frequency</a:t>
            </a:r>
          </a:p>
        </p:txBody>
      </p:sp>
      <p:sp>
        <p:nvSpPr>
          <p:cNvPr id="48" name="TextBox 47"/>
          <p:cNvSpPr txBox="1"/>
          <p:nvPr/>
        </p:nvSpPr>
        <p:spPr>
          <a:xfrm>
            <a:off x="9283547" y="1858178"/>
            <a:ext cx="916789" cy="276999"/>
          </a:xfrm>
          <a:prstGeom prst="rect">
            <a:avLst/>
          </a:prstGeom>
          <a:noFill/>
        </p:spPr>
        <p:txBody>
          <a:bodyPr wrap="none" rtlCol="0">
            <a:spAutoFit/>
          </a:bodyPr>
          <a:lstStyle/>
          <a:p>
            <a:r>
              <a:rPr lang="en-US" sz="1200" dirty="0">
                <a:solidFill>
                  <a:srgbClr val="FF0000"/>
                </a:solidFill>
              </a:rPr>
              <a:t>? frequency</a:t>
            </a:r>
          </a:p>
        </p:txBody>
      </p:sp>
    </p:spTree>
    <p:extLst>
      <p:ext uri="{BB962C8B-B14F-4D97-AF65-F5344CB8AC3E}">
        <p14:creationId xmlns:p14="http://schemas.microsoft.com/office/powerpoint/2010/main" val="267474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4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t="2272"/>
          <a:stretch/>
        </p:blipFill>
        <p:spPr>
          <a:xfrm>
            <a:off x="2259724" y="63062"/>
            <a:ext cx="7287531" cy="5747371"/>
          </a:xfrm>
          <a:prstGeom prst="rect">
            <a:avLst/>
          </a:prstGeom>
        </p:spPr>
      </p:pic>
    </p:spTree>
    <p:extLst>
      <p:ext uri="{BB962C8B-B14F-4D97-AF65-F5344CB8AC3E}">
        <p14:creationId xmlns:p14="http://schemas.microsoft.com/office/powerpoint/2010/main" val="4241729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0148" y="-241926"/>
            <a:ext cx="10515600" cy="1325563"/>
          </a:xfrm>
        </p:spPr>
        <p:txBody>
          <a:bodyPr/>
          <a:lstStyle/>
          <a:p>
            <a:pPr algn="ctr"/>
            <a:r>
              <a:rPr lang="en-US" b="1" dirty="0"/>
              <a:t>Tipping Points - Key Demographics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4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2248423986"/>
              </p:ext>
            </p:extLst>
          </p:nvPr>
        </p:nvGraphicFramePr>
        <p:xfrm>
          <a:off x="821635" y="775524"/>
          <a:ext cx="9912626" cy="4664115"/>
        </p:xfrm>
        <a:graphic>
          <a:graphicData uri="http://schemas.openxmlformats.org/drawingml/2006/table">
            <a:tbl>
              <a:tblPr firstRow="1" firstCol="1" bandRow="1"/>
              <a:tblGrid>
                <a:gridCol w="4443591">
                  <a:extLst>
                    <a:ext uri="{9D8B030D-6E8A-4147-A177-3AD203B41FA5}">
                      <a16:colId xmlns:a16="http://schemas.microsoft.com/office/drawing/2014/main" val="3662790330"/>
                    </a:ext>
                  </a:extLst>
                </a:gridCol>
                <a:gridCol w="2986447">
                  <a:extLst>
                    <a:ext uri="{9D8B030D-6E8A-4147-A177-3AD203B41FA5}">
                      <a16:colId xmlns:a16="http://schemas.microsoft.com/office/drawing/2014/main" val="1559796357"/>
                    </a:ext>
                  </a:extLst>
                </a:gridCol>
                <a:gridCol w="2482588">
                  <a:extLst>
                    <a:ext uri="{9D8B030D-6E8A-4147-A177-3AD203B41FA5}">
                      <a16:colId xmlns:a16="http://schemas.microsoft.com/office/drawing/2014/main" val="2239413108"/>
                    </a:ext>
                  </a:extLst>
                </a:gridCol>
              </a:tblGrid>
              <a:tr h="415087">
                <a:tc>
                  <a:txBody>
                    <a:bodyPr/>
                    <a:lstStyle/>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NY/Chicago FQHC </a:t>
                      </a:r>
                      <a:endParaRPr lang="en-US" sz="1600">
                        <a:effectLst/>
                        <a:latin typeface="Calibri" panose="020F0502020204030204" pitchFamily="34" charset="0"/>
                        <a:ea typeface="MS Mincho"/>
                        <a:cs typeface="Times New Roman" panose="02020603050405020304" pitchFamily="18" charset="0"/>
                      </a:endParaRPr>
                    </a:p>
                    <a:p>
                      <a:pPr marL="0" marR="0" algn="ctr">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Prevalence Rate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Subgroup Sample Size</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extLst>
                  <a:ext uri="{0D108BD9-81ED-4DB2-BD59-A6C34878D82A}">
                    <a16:rowId xmlns:a16="http://schemas.microsoft.com/office/drawing/2014/main" val="3907191225"/>
                  </a:ext>
                </a:extLst>
              </a:tr>
              <a:tr h="220514">
                <a:tc>
                  <a:txBody>
                    <a:bodyPr/>
                    <a:lstStyle/>
                    <a:p>
                      <a:pPr marL="0" marR="0">
                        <a:spcBef>
                          <a:spcPts val="0"/>
                        </a:spcBef>
                        <a:spcAft>
                          <a:spcPts val="0"/>
                        </a:spcAft>
                      </a:pPr>
                      <a:r>
                        <a:rPr lang="en-US" sz="1800" b="1">
                          <a:solidFill>
                            <a:srgbClr val="0070C0"/>
                          </a:solidFill>
                          <a:effectLst/>
                          <a:latin typeface="Arial Narrow" panose="020B0606020202030204" pitchFamily="34" charset="0"/>
                          <a:ea typeface="Times New Roman" panose="02020603050405020304" pitchFamily="18" charset="0"/>
                          <a:cs typeface="Arial" panose="020B0604020202020204" pitchFamily="34" charset="0"/>
                        </a:rPr>
                        <a:t>Total (As Proposed)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dirty="0">
                          <a:solidFill>
                            <a:srgbClr val="0070C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a:solidFill>
                            <a:srgbClr val="0070C0"/>
                          </a:solidFill>
                          <a:effectLst/>
                          <a:latin typeface="Arial Narrow" panose="020B0606020202030204" pitchFamily="34" charset="0"/>
                          <a:ea typeface="Calibri" panose="020F0502020204030204" pitchFamily="34" charset="0"/>
                          <a:cs typeface="Arial" panose="020B0604020202020204" pitchFamily="34" charset="0"/>
                        </a:rPr>
                        <a:t>1920</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2E74B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F2F2F2"/>
                    </a:solidFill>
                  </a:tcPr>
                </a:tc>
                <a:extLst>
                  <a:ext uri="{0D108BD9-81ED-4DB2-BD59-A6C34878D82A}">
                    <a16:rowId xmlns:a16="http://schemas.microsoft.com/office/drawing/2014/main" val="499824903"/>
                  </a:ext>
                </a:extLst>
              </a:tr>
              <a:tr h="218785">
                <a:tc>
                  <a:txBody>
                    <a:bodyPr/>
                    <a:lstStyle/>
                    <a:p>
                      <a:pPr marL="0" marR="0">
                        <a:spcBef>
                          <a:spcPts val="0"/>
                        </a:spcBef>
                        <a:spcAft>
                          <a:spcPts val="0"/>
                        </a:spcAft>
                      </a:pPr>
                      <a:r>
                        <a:rPr lang="en-US"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Race/ethnicity</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31457021"/>
                  </a:ext>
                </a:extLst>
              </a:tr>
              <a:tr h="218785">
                <a:tc>
                  <a:txBody>
                    <a:bodyPr/>
                    <a:lstStyle/>
                    <a:p>
                      <a:pPr marL="457200" marR="0" indent="-269875">
                        <a:spcBef>
                          <a:spcPts val="0"/>
                        </a:spcBef>
                        <a:spcAft>
                          <a:spcPts val="0"/>
                        </a:spcAft>
                      </a:pPr>
                      <a:r>
                        <a:rPr lang="en-US" sz="18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White</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20.8%</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344</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2725393526"/>
                  </a:ext>
                </a:extLst>
              </a:tr>
              <a:tr h="218785">
                <a:tc>
                  <a:txBody>
                    <a:bodyPr/>
                    <a:lstStyle/>
                    <a:p>
                      <a:pPr marL="457200" marR="0" indent="-269875">
                        <a:spcBef>
                          <a:spcPts val="0"/>
                        </a:spcBef>
                        <a:spcAft>
                          <a:spcPts val="0"/>
                        </a:spcAft>
                      </a:pPr>
                      <a:r>
                        <a:rPr lang="en-US" sz="18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Black</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48.5%</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1006</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273740874"/>
                  </a:ext>
                </a:extLst>
              </a:tr>
              <a:tr h="218785">
                <a:tc>
                  <a:txBody>
                    <a:bodyPr/>
                    <a:lstStyle/>
                    <a:p>
                      <a:pPr marL="457200" marR="0" indent="-269875">
                        <a:spcBef>
                          <a:spcPts val="0"/>
                        </a:spcBef>
                        <a:spcAft>
                          <a:spcPts val="0"/>
                        </a:spcAft>
                      </a:pPr>
                      <a:r>
                        <a:rPr lang="en-US" sz="18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Hispanic</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42.2%</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659</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extLst>
                  <a:ext uri="{0D108BD9-81ED-4DB2-BD59-A6C34878D82A}">
                    <a16:rowId xmlns:a16="http://schemas.microsoft.com/office/drawing/2014/main" val="1581639183"/>
                  </a:ext>
                </a:extLst>
              </a:tr>
              <a:tr h="212731">
                <a:tc>
                  <a:txBody>
                    <a:bodyPr/>
                    <a:lstStyle/>
                    <a:p>
                      <a:pPr marL="0" marR="0">
                        <a:spcBef>
                          <a:spcPts val="0"/>
                        </a:spcBef>
                        <a:spcAft>
                          <a:spcPts val="0"/>
                        </a:spcAft>
                      </a:pPr>
                      <a:r>
                        <a:rPr lang="en-US"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Insurance</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593075261"/>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Medicaid</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62.3%</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1169</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3770474638"/>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Medicare</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5.1%</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115</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24655777"/>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Other Private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13.3%</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259</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843330167"/>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Uninsured</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19.3%</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376</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tcPr>
                </a:tc>
                <a:extLst>
                  <a:ext uri="{0D108BD9-81ED-4DB2-BD59-A6C34878D82A}">
                    <a16:rowId xmlns:a16="http://schemas.microsoft.com/office/drawing/2014/main" val="372755843"/>
                  </a:ext>
                </a:extLst>
              </a:tr>
              <a:tr h="243863">
                <a:tc>
                  <a:txBody>
                    <a:bodyPr/>
                    <a:lstStyle/>
                    <a:p>
                      <a:pPr marL="0" marR="0">
                        <a:spcBef>
                          <a:spcPts val="0"/>
                        </a:spcBef>
                        <a:spcAft>
                          <a:spcPts val="0"/>
                        </a:spcAft>
                      </a:pPr>
                      <a:r>
                        <a:rPr lang="en-US"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SES</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4208444083"/>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&lt;100% FPL</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80.8%</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1649</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88639276"/>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&lt;200% FPL</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94.5%</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1837</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38100" cap="flat" cmpd="sng" algn="ctr">
                      <a:solidFill>
                        <a:srgbClr val="2E74B5"/>
                      </a:solidFill>
                      <a:prstDash val="solid"/>
                      <a:round/>
                      <a:headEnd type="none" w="med" len="med"/>
                      <a:tailEnd type="none" w="med" len="med"/>
                    </a:lnB>
                    <a:solidFill>
                      <a:srgbClr val="D6E6F4"/>
                    </a:solidFill>
                  </a:tcPr>
                </a:tc>
                <a:extLst>
                  <a:ext uri="{0D108BD9-81ED-4DB2-BD59-A6C34878D82A}">
                    <a16:rowId xmlns:a16="http://schemas.microsoft.com/office/drawing/2014/main" val="725435064"/>
                  </a:ext>
                </a:extLst>
              </a:tr>
              <a:tr h="274995">
                <a:tc>
                  <a:txBody>
                    <a:bodyPr/>
                    <a:lstStyle/>
                    <a:p>
                      <a:pPr marL="0" marR="0">
                        <a:spcBef>
                          <a:spcPts val="0"/>
                        </a:spcBef>
                        <a:spcAft>
                          <a:spcPts val="0"/>
                        </a:spcAft>
                      </a:pPr>
                      <a:r>
                        <a:rPr lang="en-US"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Health Literacy</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2E74B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85183063"/>
                  </a:ext>
                </a:extLst>
              </a:tr>
              <a:tr h="218785">
                <a:tc>
                  <a:txBody>
                    <a:bodyPr/>
                    <a:lstStyle/>
                    <a:p>
                      <a:pPr marL="457200" marR="0" indent="-269875">
                        <a:spcBef>
                          <a:spcPts val="0"/>
                        </a:spcBef>
                        <a:spcAft>
                          <a:spcPts val="0"/>
                        </a:spcAft>
                      </a:pPr>
                      <a:r>
                        <a:rPr lang="en-US" sz="1800" b="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Language other than English</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23.6%</a:t>
                      </a:r>
                      <a:endParaRPr lang="en-US" sz="1600">
                        <a:effectLst/>
                        <a:latin typeface="Calibri" panose="020F0502020204030204" pitchFamily="34" charset="0"/>
                        <a:ea typeface="MS Mincho"/>
                        <a:cs typeface="Times New Roman" panose="02020603050405020304" pitchFamily="18" charset="0"/>
                      </a:endParaRPr>
                    </a:p>
                  </a:txBody>
                  <a:tcPr marL="68580" marR="68580" marT="0" marB="0" anchor="ctr">
                    <a:lnL w="28575"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6F4"/>
                    </a:solidFill>
                  </a:tcPr>
                </a:tc>
                <a:tc>
                  <a:txBody>
                    <a:bodyPr/>
                    <a:lstStyle/>
                    <a:p>
                      <a:pPr marL="0" marR="0" algn="ctr">
                        <a:spcBef>
                          <a:spcPts val="0"/>
                        </a:spcBef>
                        <a:spcAft>
                          <a:spcPts val="0"/>
                        </a:spcAft>
                      </a:pPr>
                      <a:r>
                        <a:rPr lang="en-US"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394</a:t>
                      </a:r>
                      <a:endParaRPr lang="en-US" sz="1600" dirty="0">
                        <a:effectLst/>
                        <a:latin typeface="Calibri" panose="020F0502020204030204" pitchFamily="34" charset="0"/>
                        <a:ea typeface="MS Mincho"/>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6F4"/>
                    </a:solidFill>
                  </a:tcPr>
                </a:tc>
                <a:extLst>
                  <a:ext uri="{0D108BD9-81ED-4DB2-BD59-A6C34878D82A}">
                    <a16:rowId xmlns:a16="http://schemas.microsoft.com/office/drawing/2014/main" val="664870351"/>
                  </a:ext>
                </a:extLst>
              </a:tr>
            </a:tbl>
          </a:graphicData>
        </a:graphic>
      </p:graphicFrame>
    </p:spTree>
    <p:extLst>
      <p:ext uri="{BB962C8B-B14F-4D97-AF65-F5344CB8AC3E}">
        <p14:creationId xmlns:p14="http://schemas.microsoft.com/office/powerpoint/2010/main" val="2621456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4024"/>
            <a:ext cx="10515600" cy="500304"/>
          </a:xfrm>
        </p:spPr>
        <p:txBody>
          <a:bodyPr>
            <a:normAutofit fontScale="90000"/>
          </a:bodyPr>
          <a:lstStyle/>
          <a:p>
            <a:pPr algn="ctr"/>
            <a:r>
              <a:rPr lang="en-US" b="1" dirty="0"/>
              <a:t>Tipping Points - Outcomes  </a:t>
            </a:r>
            <a:br>
              <a:rPr lang="en-US" dirty="0"/>
            </a:br>
            <a:r>
              <a:rPr lang="en-US" dirty="0"/>
              <a:t>				</a:t>
            </a:r>
            <a:endParaRPr lang="en-US" dirty="0">
              <a:highlight>
                <a:srgbClr val="FFFF00"/>
              </a:highlight>
            </a:endParaRPr>
          </a:p>
        </p:txBody>
      </p:sp>
      <p:sp>
        <p:nvSpPr>
          <p:cNvPr id="3" name="Content Placeholder 2"/>
          <p:cNvSpPr>
            <a:spLocks noGrp="1"/>
          </p:cNvSpPr>
          <p:nvPr>
            <p:ph idx="1"/>
          </p:nvPr>
        </p:nvSpPr>
        <p:spPr>
          <a:xfrm>
            <a:off x="683759" y="394024"/>
            <a:ext cx="10990118" cy="5580631"/>
          </a:xfrm>
        </p:spPr>
        <p:txBody>
          <a:bodyPr>
            <a:noAutofit/>
          </a:bodyPr>
          <a:lstStyle/>
          <a:p>
            <a:pPr marL="0" indent="0">
              <a:buNone/>
            </a:pPr>
            <a:r>
              <a:rPr lang="en-US" sz="2200" b="1" dirty="0"/>
              <a:t>Primary Outcomes</a:t>
            </a:r>
            <a:endParaRPr lang="en-US" sz="2200" dirty="0"/>
          </a:p>
          <a:p>
            <a:pPr lvl="0" algn="just"/>
            <a:r>
              <a:rPr lang="en-US" sz="2200" dirty="0"/>
              <a:t>Decreased </a:t>
            </a:r>
            <a:r>
              <a:rPr lang="en-US" sz="2200" u="sng" dirty="0"/>
              <a:t>unplanned hospitalization </a:t>
            </a:r>
            <a:r>
              <a:rPr lang="en-US" sz="1800" dirty="0"/>
              <a:t>(data from CDRNs, </a:t>
            </a:r>
            <a:r>
              <a:rPr lang="en-US" sz="1800" dirty="0" err="1"/>
              <a:t>Healthix</a:t>
            </a:r>
            <a:r>
              <a:rPr lang="en-US" sz="1800" dirty="0"/>
              <a:t>, </a:t>
            </a:r>
            <a:r>
              <a:rPr lang="en-US" sz="1800" dirty="0" err="1"/>
              <a:t>Azara</a:t>
            </a:r>
            <a:r>
              <a:rPr lang="en-US" sz="1800" dirty="0"/>
              <a:t>, &amp; MRAIA/IDPH)</a:t>
            </a:r>
          </a:p>
          <a:p>
            <a:pPr lvl="0" algn="just"/>
            <a:r>
              <a:rPr lang="en-US" sz="2200" dirty="0"/>
              <a:t>Decreased </a:t>
            </a:r>
            <a:r>
              <a:rPr lang="en-US" sz="2200" u="sng" dirty="0"/>
              <a:t>disability</a:t>
            </a:r>
            <a:r>
              <a:rPr lang="en-US" sz="2200" dirty="0"/>
              <a:t> (WHODAS)</a:t>
            </a:r>
          </a:p>
          <a:p>
            <a:pPr lvl="1" algn="just"/>
            <a:r>
              <a:rPr lang="en-US" sz="2200" dirty="0"/>
              <a:t>Demonstration that ‘tipping points’ are </a:t>
            </a:r>
          </a:p>
          <a:p>
            <a:pPr marL="457200" lvl="1" indent="0" algn="just">
              <a:buNone/>
            </a:pPr>
            <a:r>
              <a:rPr lang="en-US" sz="2200" dirty="0"/>
              <a:t>   more often triggered by psychosocial issues than by medical issues</a:t>
            </a:r>
          </a:p>
          <a:p>
            <a:pPr marL="457200" lvl="1" indent="0" algn="just">
              <a:buNone/>
            </a:pPr>
            <a:endParaRPr lang="en-US" sz="1200" dirty="0"/>
          </a:p>
          <a:p>
            <a:pPr marL="0" indent="0" algn="just">
              <a:buNone/>
            </a:pPr>
            <a:r>
              <a:rPr lang="en-US" sz="2200" b="1" dirty="0"/>
              <a:t>Secondary Outcomes</a:t>
            </a:r>
            <a:endParaRPr lang="en-US" sz="2200" dirty="0"/>
          </a:p>
          <a:p>
            <a:pPr lvl="0" algn="just"/>
            <a:r>
              <a:rPr lang="en-US" sz="2200" dirty="0"/>
              <a:t>Decreased </a:t>
            </a:r>
            <a:r>
              <a:rPr lang="en-US" sz="2200" u="sng" dirty="0"/>
              <a:t>emergency department visits </a:t>
            </a:r>
            <a:r>
              <a:rPr lang="en-US" sz="1800" dirty="0"/>
              <a:t>(data from CDRNs, </a:t>
            </a:r>
            <a:r>
              <a:rPr lang="en-US" sz="1800" dirty="0" err="1"/>
              <a:t>Healthix</a:t>
            </a:r>
            <a:r>
              <a:rPr lang="en-US" sz="1800" dirty="0"/>
              <a:t>, </a:t>
            </a:r>
            <a:r>
              <a:rPr lang="en-US" sz="1800" dirty="0" err="1"/>
              <a:t>Azara</a:t>
            </a:r>
            <a:r>
              <a:rPr lang="en-US" sz="1800" dirty="0"/>
              <a:t>, &amp; MRAIA/IDPH)</a:t>
            </a:r>
            <a:endParaRPr lang="en-US" sz="2200" dirty="0"/>
          </a:p>
          <a:p>
            <a:pPr lvl="0" algn="just"/>
            <a:r>
              <a:rPr lang="en-US" sz="2200" dirty="0"/>
              <a:t>Improved Patient-reported Outcomes:</a:t>
            </a:r>
          </a:p>
          <a:p>
            <a:pPr lvl="1" algn="just"/>
            <a:r>
              <a:rPr lang="en-US" sz="2200" dirty="0"/>
              <a:t>Increased </a:t>
            </a:r>
            <a:r>
              <a:rPr lang="en-US" sz="2200" u="sng" dirty="0"/>
              <a:t>patient activation </a:t>
            </a:r>
            <a:r>
              <a:rPr lang="en-US" sz="2200" dirty="0"/>
              <a:t>(PAM-13)</a:t>
            </a:r>
            <a:endParaRPr lang="en-US" sz="2200" dirty="0">
              <a:highlight>
                <a:srgbClr val="FFFF00"/>
              </a:highlight>
            </a:endParaRPr>
          </a:p>
          <a:p>
            <a:pPr lvl="1" algn="just"/>
            <a:r>
              <a:rPr lang="en-US" sz="2200" dirty="0"/>
              <a:t>Increased </a:t>
            </a:r>
            <a:r>
              <a:rPr lang="en-US" sz="2200" u="sng" dirty="0"/>
              <a:t>self-management</a:t>
            </a:r>
            <a:r>
              <a:rPr lang="en-US" sz="2200" dirty="0"/>
              <a:t> (</a:t>
            </a:r>
            <a:r>
              <a:rPr lang="en-US" sz="2200" dirty="0" err="1"/>
              <a:t>HEI</a:t>
            </a:r>
            <a:r>
              <a:rPr lang="en-US" sz="2200" dirty="0"/>
              <a:t>-Q) </a:t>
            </a:r>
          </a:p>
          <a:p>
            <a:pPr lvl="1" algn="just"/>
            <a:r>
              <a:rPr lang="en-US" sz="2200" dirty="0"/>
              <a:t>Increased </a:t>
            </a:r>
            <a:r>
              <a:rPr lang="en-US" sz="2200" u="sng" dirty="0"/>
              <a:t>patient satisfaction</a:t>
            </a:r>
            <a:r>
              <a:rPr lang="en-US" sz="2200" dirty="0"/>
              <a:t> (</a:t>
            </a:r>
            <a:r>
              <a:rPr lang="en-US" sz="2200" dirty="0" err="1"/>
              <a:t>CAHPS</a:t>
            </a:r>
            <a:r>
              <a:rPr lang="en-US" sz="2200" dirty="0"/>
              <a:t>)</a:t>
            </a:r>
          </a:p>
          <a:p>
            <a:pPr marL="0" indent="0" algn="just">
              <a:buNone/>
            </a:pPr>
            <a:r>
              <a:rPr lang="en-US" sz="2200" b="1" dirty="0"/>
              <a:t>Assessments</a:t>
            </a:r>
            <a:endParaRPr lang="en-US" sz="2200" dirty="0"/>
          </a:p>
          <a:p>
            <a:pPr algn="just"/>
            <a:r>
              <a:rPr lang="en-US" sz="1800" dirty="0" err="1">
                <a:latin typeface="Arial" panose="020B0604020202020204" pitchFamily="34" charset="0"/>
                <a:ea typeface="Times New Roman" panose="02020603050405020304" pitchFamily="18" charset="0"/>
                <a:cs typeface="Times New Roman" panose="02020603050405020304" pitchFamily="18" charset="0"/>
              </a:rPr>
              <a:t>T</a:t>
            </a:r>
            <a:r>
              <a:rPr lang="en-US" sz="1800" baseline="-25000" dirty="0" err="1">
                <a:latin typeface="Arial" panose="020B0604020202020204" pitchFamily="34" charset="0"/>
                <a:ea typeface="Times New Roman" panose="02020603050405020304" pitchFamily="18" charset="0"/>
                <a:cs typeface="Times New Roman" panose="02020603050405020304" pitchFamily="18" charset="0"/>
              </a:rPr>
              <a:t>0</a:t>
            </a:r>
            <a:r>
              <a:rPr lang="en-US" sz="1800" dirty="0">
                <a:latin typeface="Arial" panose="020B0604020202020204" pitchFamily="34" charset="0"/>
                <a:ea typeface="Times New Roman" panose="02020603050405020304" pitchFamily="18" charset="0"/>
                <a:cs typeface="Times New Roman" panose="02020603050405020304" pitchFamily="18" charset="0"/>
              </a:rPr>
              <a:t>= Baseline; </a:t>
            </a:r>
            <a:r>
              <a:rPr lang="en-US" sz="1800" dirty="0" err="1">
                <a:latin typeface="Arial" panose="020B0604020202020204" pitchFamily="34" charset="0"/>
                <a:ea typeface="Times New Roman" panose="02020603050405020304" pitchFamily="18" charset="0"/>
                <a:cs typeface="Times New Roman" panose="02020603050405020304" pitchFamily="18" charset="0"/>
              </a:rPr>
              <a:t>T</a:t>
            </a:r>
            <a:r>
              <a:rPr lang="en-US" sz="1800" baseline="-25000" dirty="0" err="1">
                <a:latin typeface="Arial" panose="020B0604020202020204" pitchFamily="34" charset="0"/>
                <a:ea typeface="Times New Roman" panose="02020603050405020304" pitchFamily="18" charset="0"/>
                <a:cs typeface="Times New Roman" panose="02020603050405020304" pitchFamily="18" charset="0"/>
              </a:rPr>
              <a:t>1</a:t>
            </a:r>
            <a:r>
              <a:rPr lang="en-US" sz="1800" dirty="0">
                <a:latin typeface="Arial" panose="020B0604020202020204" pitchFamily="34" charset="0"/>
                <a:ea typeface="Times New Roman" panose="02020603050405020304" pitchFamily="18" charset="0"/>
                <a:cs typeface="Times New Roman" panose="02020603050405020304" pitchFamily="18" charset="0"/>
              </a:rPr>
              <a:t>= 6-months post baseline; </a:t>
            </a:r>
            <a:r>
              <a:rPr lang="en-US" sz="1800" dirty="0" err="1">
                <a:latin typeface="Arial" panose="020B0604020202020204" pitchFamily="34" charset="0"/>
                <a:ea typeface="Times New Roman" panose="02020603050405020304" pitchFamily="18" charset="0"/>
                <a:cs typeface="Times New Roman" panose="02020603050405020304" pitchFamily="18" charset="0"/>
              </a:rPr>
              <a:t>T</a:t>
            </a:r>
            <a:r>
              <a:rPr lang="en-US" sz="1800" baseline="-25000" dirty="0" err="1">
                <a:latin typeface="Arial" panose="020B0604020202020204" pitchFamily="34" charset="0"/>
                <a:ea typeface="Times New Roman" panose="02020603050405020304" pitchFamily="18" charset="0"/>
                <a:cs typeface="Times New Roman" panose="02020603050405020304" pitchFamily="18" charset="0"/>
              </a:rPr>
              <a:t>2</a:t>
            </a:r>
            <a:r>
              <a:rPr lang="en-US" sz="1800" dirty="0">
                <a:latin typeface="Arial" panose="020B0604020202020204" pitchFamily="34" charset="0"/>
                <a:ea typeface="Times New Roman" panose="02020603050405020304" pitchFamily="18" charset="0"/>
                <a:cs typeface="Times New Roman" panose="02020603050405020304" pitchFamily="18" charset="0"/>
              </a:rPr>
              <a:t>= 12-months post baseline; </a:t>
            </a:r>
            <a:r>
              <a:rPr lang="en-US" sz="1800" dirty="0" err="1">
                <a:latin typeface="Arial" panose="020B0604020202020204" pitchFamily="34" charset="0"/>
                <a:ea typeface="Times New Roman" panose="02020603050405020304" pitchFamily="18" charset="0"/>
                <a:cs typeface="Times New Roman" panose="02020603050405020304" pitchFamily="18" charset="0"/>
              </a:rPr>
              <a:t>T</a:t>
            </a:r>
            <a:r>
              <a:rPr lang="en-US" sz="1800" baseline="-25000" dirty="0" err="1">
                <a:latin typeface="Arial" panose="020B0604020202020204" pitchFamily="34" charset="0"/>
                <a:ea typeface="Times New Roman" panose="02020603050405020304" pitchFamily="18" charset="0"/>
                <a:cs typeface="Times New Roman" panose="02020603050405020304" pitchFamily="18" charset="0"/>
              </a:rPr>
              <a:t>3</a:t>
            </a:r>
            <a:r>
              <a:rPr lang="en-US" sz="1800" dirty="0">
                <a:latin typeface="Arial" panose="020B0604020202020204" pitchFamily="34" charset="0"/>
                <a:ea typeface="Times New Roman" panose="02020603050405020304" pitchFamily="18" charset="0"/>
                <a:cs typeface="Times New Roman" panose="02020603050405020304" pitchFamily="18" charset="0"/>
              </a:rPr>
              <a:t>= 24-months post-baseline</a:t>
            </a:r>
          </a:p>
          <a:p>
            <a:pPr algn="just"/>
            <a:endParaRPr lang="en-US" sz="2600" dirty="0"/>
          </a:p>
          <a:p>
            <a:pPr lvl="1" algn="just"/>
            <a:endParaRPr lang="en-US" sz="22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spTree>
    <p:extLst>
      <p:ext uri="{BB962C8B-B14F-4D97-AF65-F5344CB8AC3E}">
        <p14:creationId xmlns:p14="http://schemas.microsoft.com/office/powerpoint/2010/main" val="355360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70163" y="148994"/>
            <a:ext cx="10723419" cy="594767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7"/>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8"/>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51"/>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5"/>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5"/>
            <a:ext cx="1830063" cy="701801"/>
          </a:xfrm>
          <a:prstGeom prst="rect">
            <a:avLst/>
          </a:prstGeom>
          <a:noFill/>
          <a:ln>
            <a:noFill/>
          </a:ln>
        </p:spPr>
      </p:pic>
      <p:sp>
        <p:nvSpPr>
          <p:cNvPr id="2" name="TextBox 1">
            <a:extLst>
              <a:ext uri="{FF2B5EF4-FFF2-40B4-BE49-F238E27FC236}">
                <a16:creationId xmlns:a16="http://schemas.microsoft.com/office/drawing/2014/main" id="{819F33C9-221B-4449-ACFF-C68D68ED4FAD}"/>
              </a:ext>
            </a:extLst>
          </p:cNvPr>
          <p:cNvSpPr txBox="1"/>
          <p:nvPr/>
        </p:nvSpPr>
        <p:spPr>
          <a:xfrm>
            <a:off x="2779607" y="96312"/>
            <a:ext cx="7315783" cy="769441"/>
          </a:xfrm>
          <a:prstGeom prst="rect">
            <a:avLst/>
          </a:prstGeom>
          <a:noFill/>
        </p:spPr>
        <p:txBody>
          <a:bodyPr wrap="square" rtlCol="0">
            <a:spAutoFit/>
          </a:bodyPr>
          <a:lstStyle/>
          <a:p>
            <a:r>
              <a:rPr lang="en-US" sz="4400" dirty="0"/>
              <a:t>Tipping Points - Logic Model</a:t>
            </a:r>
          </a:p>
        </p:txBody>
      </p:sp>
    </p:spTree>
    <p:extLst>
      <p:ext uri="{BB962C8B-B14F-4D97-AF65-F5344CB8AC3E}">
        <p14:creationId xmlns:p14="http://schemas.microsoft.com/office/powerpoint/2010/main" val="3340781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28589"/>
            <a:ext cx="10515600" cy="1325563"/>
          </a:xfrm>
        </p:spPr>
        <p:txBody>
          <a:bodyPr/>
          <a:lstStyle/>
          <a:p>
            <a:pPr algn="ctr"/>
            <a:r>
              <a:rPr lang="en-US" dirty="0"/>
              <a:t>Recruitment &amp; Randomization Design </a:t>
            </a:r>
            <a:br>
              <a:rPr lang="en-US" dirty="0"/>
            </a:br>
            <a:r>
              <a:rPr lang="en-US" dirty="0">
                <a:solidFill>
                  <a:srgbClr val="7030A0"/>
                </a:solidFill>
              </a:rPr>
              <a:t>N = 1920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83305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0246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85484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74775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758592"/>
            <a:ext cx="1830063" cy="701801"/>
          </a:xfrm>
          <a:prstGeom prst="rect">
            <a:avLst/>
          </a:prstGeom>
          <a:noFill/>
          <a:ln>
            <a:noFill/>
          </a:ln>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t="8551"/>
          <a:stretch/>
        </p:blipFill>
        <p:spPr>
          <a:xfrm>
            <a:off x="817117" y="1296665"/>
            <a:ext cx="9829800" cy="4451087"/>
          </a:xfrm>
          <a:prstGeom prst="rect">
            <a:avLst/>
          </a:prstGeom>
        </p:spPr>
      </p:pic>
    </p:spTree>
    <p:extLst>
      <p:ext uri="{BB962C8B-B14F-4D97-AF65-F5344CB8AC3E}">
        <p14:creationId xmlns:p14="http://schemas.microsoft.com/office/powerpoint/2010/main" val="115744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825" y="151389"/>
            <a:ext cx="12068175" cy="946558"/>
          </a:xfrm>
        </p:spPr>
        <p:txBody>
          <a:bodyPr>
            <a:noAutofit/>
          </a:bodyPr>
          <a:lstStyle/>
          <a:p>
            <a:pPr algn="ctr"/>
            <a:r>
              <a:rPr lang="en-US" sz="1800" b="1" dirty="0"/>
              <a:t>Dissemination</a:t>
            </a:r>
            <a:br>
              <a:rPr lang="en-US" sz="1800" b="1" dirty="0"/>
            </a:br>
            <a:r>
              <a:rPr lang="en-US" sz="1800" b="1" dirty="0" err="1"/>
              <a:t>Charlson</a:t>
            </a:r>
            <a:r>
              <a:rPr lang="en-US" sz="1800" b="1" dirty="0"/>
              <a:t> Comorbidity Index (CCI) </a:t>
            </a:r>
            <a:br>
              <a:rPr lang="en-US" sz="1800" b="1" dirty="0"/>
            </a:br>
            <a:r>
              <a:rPr lang="en-US" sz="1800" b="1" dirty="0"/>
              <a:t>Corresponding Conditions Addressed by </a:t>
            </a:r>
            <a:br>
              <a:rPr lang="en-US" sz="1800" b="1" dirty="0"/>
            </a:br>
            <a:r>
              <a:rPr lang="en-US" sz="1800" b="1" dirty="0" err="1"/>
              <a:t>PCORnet</a:t>
            </a:r>
            <a:r>
              <a:rPr lang="en-US" sz="1800" b="1" dirty="0"/>
              <a:t> Patient-Powered Research Networks (PPRNs )</a:t>
            </a:r>
            <a:endParaRPr lang="en-US" sz="1600" dirty="0">
              <a:effectLst/>
            </a:endParaRPr>
          </a:p>
        </p:txBody>
      </p:sp>
      <p:graphicFrame>
        <p:nvGraphicFramePr>
          <p:cNvPr id="16" name="Content Placeholder 15"/>
          <p:cNvGraphicFramePr>
            <a:graphicFrameLocks noGrp="1"/>
          </p:cNvGraphicFramePr>
          <p:nvPr>
            <p:ph sz="half" idx="1"/>
            <p:extLst>
              <p:ext uri="{D42A27DB-BD31-4B8C-83A1-F6EECF244321}">
                <p14:modId xmlns:p14="http://schemas.microsoft.com/office/powerpoint/2010/main" val="1181028352"/>
              </p:ext>
            </p:extLst>
          </p:nvPr>
        </p:nvGraphicFramePr>
        <p:xfrm>
          <a:off x="494190" y="1222235"/>
          <a:ext cx="6063448" cy="4946021"/>
        </p:xfrm>
        <a:graphic>
          <a:graphicData uri="http://schemas.openxmlformats.org/drawingml/2006/table">
            <a:tbl>
              <a:tblPr firstRow="1" firstCol="1" bandRow="1"/>
              <a:tblGrid>
                <a:gridCol w="2681057">
                  <a:extLst>
                    <a:ext uri="{9D8B030D-6E8A-4147-A177-3AD203B41FA5}">
                      <a16:colId xmlns:a16="http://schemas.microsoft.com/office/drawing/2014/main" val="896320156"/>
                    </a:ext>
                  </a:extLst>
                </a:gridCol>
                <a:gridCol w="3382391">
                  <a:extLst>
                    <a:ext uri="{9D8B030D-6E8A-4147-A177-3AD203B41FA5}">
                      <a16:colId xmlns:a16="http://schemas.microsoft.com/office/drawing/2014/main" val="2211423442"/>
                    </a:ext>
                  </a:extLst>
                </a:gridCol>
              </a:tblGrid>
              <a:tr h="203962">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Co-Morbidity</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PCORnet PPRNs</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627242661"/>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Myocardial infarction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Health eHeart</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3757758512"/>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Congestive heart failure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Health eHeart</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3404541358"/>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Peripheral vascular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Health eHeart, V-PPRN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159109140"/>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Cerebrovascular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Health eHeart, V-PPRN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705788345"/>
                  </a:ext>
                </a:extLst>
              </a:tr>
              <a:tr h="59298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Dementia</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Health eHeart, iConquer MS, Alzheimer's PPRN, REN, IAN, MOOD, PMS_DN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701324539"/>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Chronic pulmonary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COPD PPRN; SAPCON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3771316320"/>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Rheumatic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AR-PoWER, PARTNERS</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187571353"/>
                  </a:ext>
                </a:extLst>
              </a:tr>
              <a:tr h="341500">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Peptic ulcer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IBD Partners, IMPROVECARENOW</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377306545"/>
                  </a:ext>
                </a:extLst>
              </a:tr>
              <a:tr h="341500">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Mild liver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IBD Partners, IMPROVECARENOW</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622798209"/>
                  </a:ext>
                </a:extLst>
              </a:tr>
              <a:tr h="407924">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Diabetes without chronic complication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Health </a:t>
                      </a:r>
                      <a:r>
                        <a:rPr lang="en-US" sz="1400" dirty="0" err="1">
                          <a:effectLst/>
                          <a:latin typeface="Arial" panose="020B0604020202020204" pitchFamily="34" charset="0"/>
                          <a:ea typeface="Times New Roman" panose="02020603050405020304" pitchFamily="18" charset="0"/>
                          <a:cs typeface="Times New Roman" panose="02020603050405020304" pitchFamily="18" charset="0"/>
                        </a:rPr>
                        <a:t>eHeart</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NEPHCURE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363340760"/>
                  </a:ext>
                </a:extLst>
              </a:tr>
              <a:tr h="407924">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Diabetes with chronic complication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Health eHeart, NEPHCURE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45021898"/>
                  </a:ext>
                </a:extLst>
              </a:tr>
              <a:tr h="407924">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Hemiplegia or paraplegia</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iConquer MS, Alzheimer's PPRN, REN, IAN, MOOD, PMS_DN</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407595061"/>
                  </a:ext>
                </a:extLst>
              </a:tr>
              <a:tr h="20396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Renal disease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NEPHCURE</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204176976"/>
                  </a:ext>
                </a:extLst>
              </a:tr>
              <a:tr h="682999">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Any malignancy,</a:t>
                      </a:r>
                      <a:endParaRPr lang="en-US" sz="1400" dirty="0">
                        <a:effectLst/>
                        <a:latin typeface="Calibri" panose="020F0502020204030204" pitchFamily="34" charset="0"/>
                        <a:ea typeface="MS Mincho"/>
                        <a:cs typeface="Times New Roman" panose="02020603050405020304" pitchFamily="18" charset="0"/>
                      </a:endParaRPr>
                    </a:p>
                    <a:p>
                      <a:pPr marL="156845" marR="0" algn="l">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Including lymphoma and leukemia, except malignant neoplasm of skin</a:t>
                      </a:r>
                      <a:endParaRPr lang="en-US" sz="11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ABOUT</a:t>
                      </a:r>
                      <a:endParaRPr lang="en-US" sz="1400" dirty="0">
                        <a:effectLst/>
                        <a:latin typeface="Calibri" panose="020F0502020204030204" pitchFamily="34" charset="0"/>
                        <a:ea typeface="MS Mincho"/>
                        <a:cs typeface="Times New Roman" panose="02020603050405020304" pitchFamily="18" charset="0"/>
                      </a:endParaRPr>
                    </a:p>
                  </a:txBody>
                  <a:tcPr marL="44101" marR="441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924739129"/>
                  </a:ext>
                </a:extLst>
              </a:tr>
            </a:tbl>
          </a:graphicData>
        </a:graphic>
      </p:graphicFrame>
      <p:graphicFrame>
        <p:nvGraphicFramePr>
          <p:cNvPr id="17" name="Content Placeholder 16"/>
          <p:cNvGraphicFramePr>
            <a:graphicFrameLocks noGrp="1"/>
          </p:cNvGraphicFramePr>
          <p:nvPr>
            <p:ph sz="half" idx="2"/>
            <p:extLst>
              <p:ext uri="{D42A27DB-BD31-4B8C-83A1-F6EECF244321}">
                <p14:modId xmlns:p14="http://schemas.microsoft.com/office/powerpoint/2010/main" val="2120186592"/>
              </p:ext>
            </p:extLst>
          </p:nvPr>
        </p:nvGraphicFramePr>
        <p:xfrm>
          <a:off x="6809173" y="1222236"/>
          <a:ext cx="4767309" cy="4946020"/>
        </p:xfrm>
        <a:graphic>
          <a:graphicData uri="http://schemas.openxmlformats.org/drawingml/2006/table">
            <a:tbl>
              <a:tblPr firstRow="1" firstCol="1" bandRow="1"/>
              <a:tblGrid>
                <a:gridCol w="2383142">
                  <a:extLst>
                    <a:ext uri="{9D8B030D-6E8A-4147-A177-3AD203B41FA5}">
                      <a16:colId xmlns:a16="http://schemas.microsoft.com/office/drawing/2014/main" val="1577950822"/>
                    </a:ext>
                  </a:extLst>
                </a:gridCol>
                <a:gridCol w="2384167">
                  <a:extLst>
                    <a:ext uri="{9D8B030D-6E8A-4147-A177-3AD203B41FA5}">
                      <a16:colId xmlns:a16="http://schemas.microsoft.com/office/drawing/2014/main" val="233603265"/>
                    </a:ext>
                  </a:extLst>
                </a:gridCol>
              </a:tblGrid>
              <a:tr h="247301">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Co-Morbidity</a:t>
                      </a:r>
                      <a:endParaRPr lang="en-US" sz="14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PCORnet PPRNs</a:t>
                      </a:r>
                      <a:endParaRPr lang="en-US" sz="1400" dirty="0">
                        <a:effectLst/>
                        <a:latin typeface="Calibri" panose="020F0502020204030204" pitchFamily="34"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4235793216"/>
                  </a:ext>
                </a:extLst>
              </a:tr>
              <a:tr h="49460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Moderate or severe liver disease</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IBD Partners, IMPROVECARENOW</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030871336"/>
                  </a:ext>
                </a:extLst>
              </a:tr>
              <a:tr h="247301">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Metastatic solid tumor</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ABOUT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142545951"/>
                  </a:ext>
                </a:extLst>
              </a:tr>
              <a:tr h="247301">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AIDS/HIV</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err="1">
                          <a:effectLst/>
                          <a:latin typeface="Arial" panose="020B0604020202020204" pitchFamily="34" charset="0"/>
                          <a:ea typeface="Times New Roman" panose="02020603050405020304" pitchFamily="18" charset="0"/>
                          <a:cs typeface="Times New Roman" panose="02020603050405020304" pitchFamily="18" charset="0"/>
                        </a:rPr>
                        <a:t>PRIDEnet</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PI </a:t>
                      </a:r>
                      <a:r>
                        <a:rPr lang="en-US" sz="1400" dirty="0" err="1">
                          <a:effectLst/>
                          <a:latin typeface="Arial" panose="020B0604020202020204" pitchFamily="34" charset="0"/>
                          <a:ea typeface="Times New Roman" panose="02020603050405020304" pitchFamily="18" charset="0"/>
                          <a:cs typeface="Times New Roman" panose="02020603050405020304" pitchFamily="18" charset="0"/>
                        </a:rPr>
                        <a:t>CONNeCT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763171869"/>
                  </a:ext>
                </a:extLst>
              </a:tr>
              <a:tr h="49460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Any transplant: renal; heart; liver; bone marrow; lung</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Health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eHeart</a:t>
                      </a:r>
                      <a:r>
                        <a:rPr lang="en-US" sz="1400" dirty="0">
                          <a:effectLst/>
                          <a:latin typeface="Arial" panose="020B0604020202020204" pitchFamily="34" charset="0"/>
                          <a:ea typeface="Calibri" panose="020F0502020204030204" pitchFamily="34" charset="0"/>
                          <a:cs typeface="Times New Roman" panose="02020603050405020304" pitchFamily="18" charset="0"/>
                        </a:rPr>
                        <a:t>,  NEPHCURE</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3984305795"/>
                  </a:ext>
                </a:extLst>
              </a:tr>
              <a:tr h="494602">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Inflammatory bowel disease</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IBD Partners, IMPROVECARENOW</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248849050"/>
                  </a:ext>
                </a:extLst>
              </a:tr>
              <a:tr h="247301">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Sickle cell disease</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200185225"/>
                  </a:ext>
                </a:extLst>
              </a:tr>
              <a:tr h="247301">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Hemophilia</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771192661"/>
                  </a:ext>
                </a:extLst>
              </a:tr>
              <a:tr h="494602">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Muscular dystrophy</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err="1">
                          <a:effectLst/>
                          <a:latin typeface="Arial" panose="020B0604020202020204" pitchFamily="34" charset="0"/>
                          <a:ea typeface="Calibri" panose="020F0502020204030204" pitchFamily="34" charset="0"/>
                          <a:cs typeface="Times New Roman" panose="02020603050405020304" pitchFamily="18" charset="0"/>
                        </a:rPr>
                        <a:t>DuchenneConnect</a:t>
                      </a:r>
                      <a:r>
                        <a:rPr lang="en-US" sz="1400" dirty="0">
                          <a:effectLst/>
                          <a:latin typeface="Arial" panose="020B0604020202020204" pitchFamily="34" charset="0"/>
                          <a:ea typeface="Calibri" panose="020F0502020204030204" pitchFamily="34" charset="0"/>
                          <a:cs typeface="Times New Roman" panose="02020603050405020304" pitchFamily="18" charset="0"/>
                        </a:rPr>
                        <a:t>,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693284965"/>
                  </a:ext>
                </a:extLst>
              </a:tr>
              <a:tr h="247301">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Developmental delay</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3920953538"/>
                  </a:ext>
                </a:extLst>
              </a:tr>
              <a:tr h="247301">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Mental retardation</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80704274"/>
                  </a:ext>
                </a:extLst>
              </a:tr>
              <a:tr h="247301">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Down’s syndrome</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676443190"/>
                  </a:ext>
                </a:extLst>
              </a:tr>
              <a:tr h="494602">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Cystic fibrosis</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COPD PPRN , 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89786803"/>
                  </a:ext>
                </a:extLst>
              </a:tr>
              <a:tr h="247301">
                <a:tc>
                  <a:txBody>
                    <a:bodyPr/>
                    <a:lstStyle/>
                    <a:p>
                      <a:pPr marL="0" marR="0" algn="l">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Tay Sachs</a:t>
                      </a:r>
                      <a:endParaRPr lang="en-US" sz="140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69465157"/>
                  </a:ext>
                </a:extLst>
              </a:tr>
              <a:tr h="247301">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Cerebral palsy</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CENA,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PEDSnet</a:t>
                      </a:r>
                      <a:endParaRPr lang="en-US" sz="1400" dirty="0">
                        <a:effectLst/>
                        <a:latin typeface="Calibri" panose="020F0502020204030204" pitchFamily="34" charset="0"/>
                        <a:ea typeface="MS Mincho"/>
                        <a:cs typeface="Times New Roman" panose="02020603050405020304" pitchFamily="18" charset="0"/>
                      </a:endParaRPr>
                    </a:p>
                  </a:txBody>
                  <a:tcPr marL="60173" marR="601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433983602"/>
                  </a:ext>
                </a:extLst>
              </a:tr>
            </a:tbl>
          </a:graphicData>
        </a:graphic>
      </p:graphicFrame>
    </p:spTree>
    <p:extLst>
      <p:ext uri="{BB962C8B-B14F-4D97-AF65-F5344CB8AC3E}">
        <p14:creationId xmlns:p14="http://schemas.microsoft.com/office/powerpoint/2010/main" val="399989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F6CB9-9B03-42B8-9E0C-4342E6FB6F5F}"/>
              </a:ext>
            </a:extLst>
          </p:cNvPr>
          <p:cNvSpPr>
            <a:spLocks noGrp="1"/>
          </p:cNvSpPr>
          <p:nvPr>
            <p:ph sz="half" idx="1"/>
          </p:nvPr>
        </p:nvSpPr>
        <p:spPr>
          <a:xfrm>
            <a:off x="914399" y="1253330"/>
            <a:ext cx="10889674" cy="5090319"/>
          </a:xfrm>
        </p:spPr>
        <p:txBody>
          <a:bodyPr>
            <a:normAutofit/>
          </a:bodyPr>
          <a:lstStyle/>
          <a:p>
            <a:r>
              <a:rPr lang="en-US" dirty="0"/>
              <a:t>Most interventions have been focused on improving outcomes in patients with chronic disease using guidelines, protocols and process measures </a:t>
            </a:r>
          </a:p>
          <a:p>
            <a:r>
              <a:rPr lang="en-US" dirty="0"/>
              <a:t>BUT most interventions have not reduced hospitalization</a:t>
            </a:r>
          </a:p>
          <a:p>
            <a:pPr lvl="1"/>
            <a:r>
              <a:rPr lang="en-US" dirty="0"/>
              <a:t>Because patients with ONE chronic disease do not drive hospitalization</a:t>
            </a:r>
          </a:p>
          <a:p>
            <a:pPr lvl="1"/>
            <a:r>
              <a:rPr lang="en-US" dirty="0"/>
              <a:t>Patients with multiple chronic disease or “high comorbidity” do drive hospitalization</a:t>
            </a:r>
          </a:p>
          <a:p>
            <a:r>
              <a:rPr lang="en-US" dirty="0"/>
              <a:t>There are no guidelines for patients with multiple comorbidity </a:t>
            </a:r>
          </a:p>
          <a:p>
            <a:r>
              <a:rPr lang="en-US" dirty="0"/>
              <a:t>We need to give patients tools and support  and  the reason to believe that </a:t>
            </a:r>
            <a:r>
              <a:rPr lang="en-US" b="1" dirty="0"/>
              <a:t>they can achieve their OWN life goals </a:t>
            </a:r>
            <a:r>
              <a:rPr lang="en-US" dirty="0"/>
              <a:t>by learning to better manage their own MULTIPLE chronic diseases, and support them through multiple psychosocial crises they face</a:t>
            </a:r>
          </a:p>
          <a:p>
            <a:endParaRPr lang="en-US" dirty="0"/>
          </a:p>
          <a:p>
            <a:endParaRPr lang="en-US" dirty="0"/>
          </a:p>
        </p:txBody>
      </p:sp>
      <p:sp>
        <p:nvSpPr>
          <p:cNvPr id="5" name="Title 2">
            <a:extLst>
              <a:ext uri="{FF2B5EF4-FFF2-40B4-BE49-F238E27FC236}">
                <a16:creationId xmlns:a16="http://schemas.microsoft.com/office/drawing/2014/main" id="{6DB8A8DA-57B5-4637-A913-340A26E365E5}"/>
              </a:ext>
            </a:extLst>
          </p:cNvPr>
          <p:cNvSpPr txBox="1">
            <a:spLocks/>
          </p:cNvSpPr>
          <p:nvPr/>
        </p:nvSpPr>
        <p:spPr>
          <a:xfrm>
            <a:off x="520148" y="-2419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Tipping Points - Conclusions</a:t>
            </a:r>
          </a:p>
        </p:txBody>
      </p:sp>
    </p:spTree>
    <p:extLst>
      <p:ext uri="{BB962C8B-B14F-4D97-AF65-F5344CB8AC3E}">
        <p14:creationId xmlns:p14="http://schemas.microsoft.com/office/powerpoint/2010/main" val="173362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619816"/>
              </p:ext>
            </p:extLst>
          </p:nvPr>
        </p:nvGraphicFramePr>
        <p:xfrm>
          <a:off x="5499965" y="1676400"/>
          <a:ext cx="6400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327546" y="2362200"/>
            <a:ext cx="5181600" cy="3810000"/>
          </a:xfrm>
          <a:prstGeom prst="rect">
            <a:avLst/>
          </a:prstGeom>
        </p:spPr>
        <p:style>
          <a:lnRef idx="2">
            <a:schemeClr val="dk1"/>
          </a:lnRef>
          <a:fillRef idx="1">
            <a:schemeClr val="lt1"/>
          </a:fillRef>
          <a:effectRef idx="0">
            <a:schemeClr val="dk1"/>
          </a:effectRef>
          <a:fontRef idx="minor">
            <a:schemeClr val="dk1"/>
          </a:fontRef>
        </p:style>
        <p:txBody>
          <a:bodyPr lIns="0" tIns="0" rIns="0" bIns="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CDN n</a:t>
            </a:r>
            <a:r>
              <a:rPr kumimoji="0" lang="en-US" sz="2000" b="1" i="0" u="none" strike="noStrike" kern="1200" cap="all" spc="200" normalizeH="0" baseline="0" noProof="0" dirty="0">
                <a:ln>
                  <a:noFill/>
                </a:ln>
                <a:solidFill>
                  <a:srgbClr val="000000">
                    <a:lumMod val="85000"/>
                    <a:lumOff val="15000"/>
                  </a:srgbClr>
                </a:solidFill>
                <a:effectLst/>
                <a:uLnTx/>
                <a:uFillTx/>
                <a:latin typeface="Calibri" panose="020F0502020204030204" pitchFamily="34" charset="0"/>
                <a:ea typeface="Helvetica Neue Condensed" charset="0"/>
                <a:cs typeface="Helvetica Neue Condensed" charset="0"/>
              </a:rPr>
              <a:t>²</a:t>
            </a: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a:ea typeface="Helvetica Neue Condensed" charset="0"/>
                <a:cs typeface="Helvetica Neue Condensed" charset="0"/>
              </a:rPr>
              <a:t>-pbrn </a:t>
            </a: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has built a </a:t>
            </a:r>
            <a:r>
              <a:rPr kumimoji="0" lang="en-US" sz="2000" b="1" i="0" u="none" strike="noStrike" kern="1200" cap="all" spc="200" normalizeH="0" baseline="0" noProof="0" dirty="0">
                <a:ln>
                  <a:noFill/>
                </a:ln>
                <a:solidFill>
                  <a:srgbClr val="0070C0"/>
                </a:solidFill>
                <a:effectLst/>
                <a:uLnTx/>
                <a:uFillTx/>
                <a:latin typeface="Helvetica Neue Condensed" charset="0"/>
                <a:ea typeface="Helvetica Neue Condensed" charset="0"/>
                <a:cs typeface="Helvetica Neue Condensed" charset="0"/>
              </a:rPr>
              <a:t>Scalable Research Infrastructure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to Serve the Needs </a:t>
            </a:r>
            <a:b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b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of Clinicians who Practice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in the Health Care </a:t>
            </a:r>
            <a:r>
              <a:rPr kumimoji="0" lang="en-US" sz="2000" b="1" i="0" u="none" strike="noStrike" kern="1200" cap="all" spc="200" normalizeH="0" baseline="0" noProof="0" dirty="0">
                <a:ln>
                  <a:noFill/>
                </a:ln>
                <a:solidFill>
                  <a:srgbClr val="0070C0"/>
                </a:solidFill>
                <a:effectLst/>
                <a:uLnTx/>
                <a:uFillTx/>
                <a:latin typeface="Helvetica Neue Condensed" charset="0"/>
                <a:ea typeface="Helvetica Neue Condensed" charset="0"/>
                <a:cs typeface="Helvetica Neue Condensed" charset="0"/>
              </a:rPr>
              <a:t>Safety-net</a:t>
            </a: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 </a:t>
            </a:r>
            <a:b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br>
            <a:endPar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by building on existing infrastructure,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0000">
                    <a:lumMod val="85000"/>
                    <a:lumOff val="15000"/>
                  </a:srgbClr>
                </a:solidFill>
                <a:effectLst/>
                <a:uLnTx/>
                <a:uFillTx/>
                <a:latin typeface="Helvetica Neue Condensed" charset="0"/>
                <a:ea typeface="Helvetica Neue Condensed" charset="0"/>
                <a:cs typeface="Helvetica Neue Condensed" charset="0"/>
              </a:rPr>
              <a:t>creating new </a:t>
            </a:r>
            <a:r>
              <a:rPr kumimoji="0" lang="en-US" sz="2000" b="1" i="0" u="none" strike="noStrike" kern="1200" cap="all" spc="200" normalizeH="0" baseline="0" noProof="0" dirty="0">
                <a:ln>
                  <a:noFill/>
                </a:ln>
                <a:solidFill>
                  <a:srgbClr val="0070C0"/>
                </a:solidFill>
                <a:effectLst/>
                <a:uLnTx/>
                <a:uFillTx/>
                <a:latin typeface="Helvetica Neue Condensed" charset="0"/>
                <a:ea typeface="Helvetica Neue Condensed" charset="0"/>
                <a:cs typeface="Helvetica Neue Condensed" charset="0"/>
              </a:rPr>
              <a:t>relationships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1B6AC5"/>
                </a:solidFill>
                <a:effectLst/>
                <a:uLnTx/>
                <a:uFillTx/>
                <a:latin typeface="Helvetica Neue Condensed"/>
                <a:ea typeface="Helvetica Neue Condensed" charset="0"/>
                <a:cs typeface="Helvetica Neue Condensed" charset="0"/>
              </a:rPr>
              <a:t>PROVIDING EXTERNAL PRACTICE FACILITATORS  (ONLINE, REMOTE)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200" normalizeH="0" baseline="0" noProof="0" dirty="0">
                <a:ln>
                  <a:noFill/>
                </a:ln>
                <a:solidFill>
                  <a:srgbClr val="0070C0"/>
                </a:solidFill>
                <a:effectLst/>
                <a:uLnTx/>
                <a:uFillTx/>
                <a:latin typeface="Helvetica Neue Condensed" charset="0"/>
                <a:ea typeface="Helvetica Neue Condensed" charset="0"/>
                <a:cs typeface="Helvetica Neue Condensed" charset="0"/>
              </a:rPr>
              <a:t>and dissemination channels</a:t>
            </a:r>
          </a:p>
        </p:txBody>
      </p:sp>
      <p:sp>
        <p:nvSpPr>
          <p:cNvPr id="7" name="Rectangle 2"/>
          <p:cNvSpPr txBox="1">
            <a:spLocks noChangeArrowheads="1"/>
          </p:cNvSpPr>
          <p:nvPr/>
        </p:nvSpPr>
        <p:spPr>
          <a:xfrm>
            <a:off x="4073236" y="31173"/>
            <a:ext cx="4724400" cy="1143000"/>
          </a:xfrm>
          <a:prstGeom prst="rect">
            <a:avLst/>
          </a:prstGeom>
          <a:solidFill>
            <a:schemeClr val="bg1"/>
          </a:solidFill>
        </p:spPr>
        <p:txBody>
          <a:bodyP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200" normalizeH="0" baseline="0" noProof="0" dirty="0" err="1">
                <a:ln>
                  <a:noFill/>
                </a:ln>
                <a:solidFill>
                  <a:prstClr val="black"/>
                </a:solidFill>
                <a:effectLst/>
                <a:uLnTx/>
                <a:uFillTx/>
                <a:latin typeface="Helvetica Neue Condensed" charset="0"/>
                <a:ea typeface="Helvetica Neue Condensed" charset="0"/>
                <a:cs typeface="Helvetica Neue Condensed" charset="0"/>
              </a:rPr>
              <a:t>n²-pbrn</a:t>
            </a:r>
            <a:r>
              <a:rPr kumimoji="0" lang="en-US" sz="3600" b="1" i="0" u="none" strike="noStrike" kern="1200" cap="all" spc="200" normalizeH="0" baseline="0" noProof="0" dirty="0">
                <a:ln>
                  <a:noFill/>
                </a:ln>
                <a:solidFill>
                  <a:prstClr val="black"/>
                </a:solidFill>
                <a:effectLst/>
                <a:uLnTx/>
                <a:uFillTx/>
                <a:latin typeface="Helvetica Neue Condensed" charset="0"/>
                <a:ea typeface="Helvetica Neue Condensed" charset="0"/>
                <a:cs typeface="Helvetica Neue Condensed"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200" normalizeH="0" baseline="0" noProof="0" dirty="0">
                <a:ln>
                  <a:noFill/>
                </a:ln>
                <a:solidFill>
                  <a:prstClr val="black"/>
                </a:solidFill>
                <a:effectLst/>
                <a:uLnTx/>
                <a:uFillTx/>
                <a:latin typeface="Helvetica Neue Condensed" charset="0"/>
                <a:ea typeface="Helvetica Neue Condensed" charset="0"/>
                <a:cs typeface="Helvetica Neue Condensed" charset="0"/>
              </a:rPr>
              <a:t>Scale-up model</a:t>
            </a:r>
          </a:p>
        </p:txBody>
      </p:sp>
      <p:pic>
        <p:nvPicPr>
          <p:cNvPr id="5" name="Picture 4">
            <a:extLst>
              <a:ext uri="{FF2B5EF4-FFF2-40B4-BE49-F238E27FC236}">
                <a16:creationId xmlns:a16="http://schemas.microsoft.com/office/drawing/2014/main" id="{A1334002-7A48-F244-B57C-B24E747A77D1}"/>
              </a:ext>
            </a:extLst>
          </p:cNvPr>
          <p:cNvPicPr>
            <a:picLocks noChangeAspect="1"/>
          </p:cNvPicPr>
          <p:nvPr/>
        </p:nvPicPr>
        <p:blipFill>
          <a:blip r:embed="rId8"/>
          <a:stretch>
            <a:fillRect/>
          </a:stretch>
        </p:blipFill>
        <p:spPr>
          <a:xfrm>
            <a:off x="11010034" y="6104197"/>
            <a:ext cx="854420" cy="60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C52BFE7E-9E65-1840-BD96-74CF3EFBB0A6}"/>
              </a:ext>
            </a:extLst>
          </p:cNvPr>
          <p:cNvPicPr>
            <a:picLocks noChangeAspect="1"/>
          </p:cNvPicPr>
          <p:nvPr/>
        </p:nvPicPr>
        <p:blipFill rotWithShape="1">
          <a:blip r:embed="rId9"/>
          <a:srcRect l="-1910" t="-2474" r="-1745" b="19925"/>
          <a:stretch/>
        </p:blipFill>
        <p:spPr>
          <a:xfrm>
            <a:off x="170300" y="77356"/>
            <a:ext cx="2056535" cy="1096817"/>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6252" y="31173"/>
            <a:ext cx="2327564" cy="316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05745" y="6436071"/>
            <a:ext cx="3117272" cy="369332"/>
          </a:xfrm>
          <a:prstGeom prst="rect">
            <a:avLst/>
          </a:prstGeom>
          <a:noFill/>
        </p:spPr>
        <p:txBody>
          <a:bodyPr wrap="square" rtlCol="0">
            <a:spAutoFit/>
          </a:bodyPr>
          <a:lstStyle/>
          <a:p>
            <a:r>
              <a:rPr lang="en-US" dirty="0">
                <a:hlinkClick r:id="rId11"/>
              </a:rPr>
              <a:t>www.CDNetwork.org</a:t>
            </a:r>
            <a:r>
              <a:rPr lang="en-US" dirty="0"/>
              <a:t> </a:t>
            </a:r>
          </a:p>
        </p:txBody>
      </p:sp>
    </p:spTree>
    <p:extLst>
      <p:ext uri="{BB962C8B-B14F-4D97-AF65-F5344CB8AC3E}">
        <p14:creationId xmlns:p14="http://schemas.microsoft.com/office/powerpoint/2010/main" val="1666731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875" y="602206"/>
            <a:ext cx="10829925" cy="4703219"/>
          </a:xfrm>
        </p:spPr>
        <p:txBody>
          <a:bodyPr>
            <a:normAutofit fontScale="85000" lnSpcReduction="20000"/>
          </a:bodyPr>
          <a:lstStyle/>
          <a:p>
            <a:pPr marL="0" lvl="0" indent="0" algn="ctr">
              <a:buNone/>
            </a:pPr>
            <a:endParaRPr lang="en-US" dirty="0"/>
          </a:p>
          <a:p>
            <a:pPr marL="0" lvl="0" indent="0" algn="ctr">
              <a:buNone/>
            </a:pPr>
            <a:r>
              <a:rPr lang="en-US" sz="3800" b="1" dirty="0"/>
              <a:t>Jonathan N. Tobin, PhD</a:t>
            </a:r>
          </a:p>
          <a:p>
            <a:pPr marL="0" lvl="0" indent="0" algn="ctr">
              <a:buNone/>
            </a:pPr>
            <a:r>
              <a:rPr lang="en-US" sz="3800" dirty="0"/>
              <a:t>President/CEO</a:t>
            </a:r>
          </a:p>
          <a:p>
            <a:pPr marL="0" lvl="0" indent="0" algn="ctr">
              <a:buNone/>
            </a:pPr>
            <a:r>
              <a:rPr lang="en-US" sz="3800" b="1" dirty="0"/>
              <a:t>Clinical Directors Network (CDN)</a:t>
            </a:r>
          </a:p>
          <a:p>
            <a:pPr marL="0" lvl="0" indent="0" algn="ctr">
              <a:buNone/>
            </a:pPr>
            <a:r>
              <a:rPr lang="en-US" sz="3800" dirty="0"/>
              <a:t>Co-Director, Community-Engaged Research</a:t>
            </a:r>
          </a:p>
          <a:p>
            <a:pPr marL="0" lvl="0" indent="0" algn="ctr">
              <a:buNone/>
            </a:pPr>
            <a:r>
              <a:rPr lang="en-US" sz="3800" b="1" dirty="0"/>
              <a:t>The Rockefeller University</a:t>
            </a:r>
          </a:p>
          <a:p>
            <a:pPr marL="0" lvl="0" indent="0" algn="ctr">
              <a:buNone/>
            </a:pPr>
            <a:r>
              <a:rPr lang="en-US" sz="3800" dirty="0"/>
              <a:t>Center for Clinical and Translational Science</a:t>
            </a:r>
          </a:p>
          <a:p>
            <a:pPr marL="0" lvl="0" indent="0" algn="ctr">
              <a:buNone/>
            </a:pPr>
            <a:r>
              <a:rPr lang="en-US" sz="3800" dirty="0"/>
              <a:t>212-382-0699 </a:t>
            </a:r>
            <a:r>
              <a:rPr lang="en-US" sz="3800" dirty="0" err="1"/>
              <a:t>ext</a:t>
            </a:r>
            <a:r>
              <a:rPr lang="en-US" sz="3800" dirty="0"/>
              <a:t> 234</a:t>
            </a:r>
          </a:p>
          <a:p>
            <a:pPr marL="0" lvl="0" indent="0" algn="ctr">
              <a:buNone/>
            </a:pPr>
            <a:r>
              <a:rPr lang="en-US" sz="3800" dirty="0">
                <a:hlinkClick r:id="rId3"/>
              </a:rPr>
              <a:t>JNTobin@CDNetwork.org</a:t>
            </a:r>
            <a:endParaRPr lang="en-US" sz="3800" dirty="0"/>
          </a:p>
          <a:p>
            <a:pPr marL="0" lvl="0" indent="0" algn="ctr">
              <a:buNone/>
            </a:pPr>
            <a:r>
              <a:rPr lang="en-US" sz="3800" dirty="0">
                <a:hlinkClick r:id="rId4"/>
              </a:rPr>
              <a:t>www.CDNetwork.org</a:t>
            </a:r>
            <a:r>
              <a:rPr lang="en-US" sz="3800" dirty="0"/>
              <a:t> </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605" y="5496168"/>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681" y="5565579"/>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759" y="5517962"/>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cornet.org/wp-content/uploads/2017/03/nyc-cdrn-cropped-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846" b="17245"/>
          <a:stretch/>
        </p:blipFill>
        <p:spPr bwMode="auto">
          <a:xfrm>
            <a:off x="2783880" y="5410866"/>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ssital\AppData\Local\Microsoft\Windows\Temporary Internet Files\Content.Outlook\5YQN4ZSB\Capricorn-logo-Color (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7192" y="5421706"/>
            <a:ext cx="1830063" cy="701801"/>
          </a:xfrm>
          <a:prstGeom prst="rect">
            <a:avLst/>
          </a:prstGeom>
          <a:noFill/>
          <a:ln>
            <a:noFill/>
          </a:ln>
        </p:spPr>
      </p:pic>
    </p:spTree>
    <p:extLst>
      <p:ext uri="{BB962C8B-B14F-4D97-AF65-F5344CB8AC3E}">
        <p14:creationId xmlns:p14="http://schemas.microsoft.com/office/powerpoint/2010/main" val="439214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745" y="-141000"/>
            <a:ext cx="10515600" cy="1325563"/>
          </a:xfrm>
        </p:spPr>
        <p:txBody>
          <a:bodyPr/>
          <a:lstStyle/>
          <a:p>
            <a:r>
              <a:rPr lang="en-US" b="1" dirty="0" err="1"/>
              <a:t>CDN</a:t>
            </a:r>
            <a:r>
              <a:rPr lang="en-US" b="1" dirty="0"/>
              <a:t> Harvard Clinical Leadership Training</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00099"/>
            <a:ext cx="6299678" cy="546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546" y="820882"/>
            <a:ext cx="5996454" cy="5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73036" y="6396335"/>
            <a:ext cx="8946573" cy="461665"/>
          </a:xfrm>
          <a:prstGeom prst="rect">
            <a:avLst/>
          </a:prstGeom>
          <a:noFill/>
        </p:spPr>
        <p:txBody>
          <a:bodyPr wrap="square" rtlCol="0">
            <a:spAutoFit/>
          </a:bodyPr>
          <a:lstStyle/>
          <a:p>
            <a:r>
              <a:rPr lang="en-US" sz="2400" b="1" dirty="0">
                <a:solidFill>
                  <a:srgbClr val="FF0000"/>
                </a:solidFill>
              </a:rPr>
              <a:t>To Register and View Courses, visit </a:t>
            </a:r>
            <a:r>
              <a:rPr lang="en-US" sz="2400" b="1" dirty="0">
                <a:solidFill>
                  <a:srgbClr val="FF0000"/>
                </a:solidFill>
                <a:hlinkClick r:id="rId4"/>
              </a:rPr>
              <a:t>www.CDNetwork.org</a:t>
            </a:r>
            <a:r>
              <a:rPr lang="en-US" sz="2400" b="1" dirty="0">
                <a:solidFill>
                  <a:srgbClr val="FF0000"/>
                </a:solidFill>
              </a:rPr>
              <a:t> </a:t>
            </a:r>
          </a:p>
        </p:txBody>
      </p:sp>
    </p:spTree>
    <p:extLst>
      <p:ext uri="{BB962C8B-B14F-4D97-AF65-F5344CB8AC3E}">
        <p14:creationId xmlns:p14="http://schemas.microsoft.com/office/powerpoint/2010/main" val="3497963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593"/>
            <a:ext cx="10515600" cy="500304"/>
          </a:xfrm>
        </p:spPr>
        <p:txBody>
          <a:bodyPr>
            <a:normAutofit fontScale="90000"/>
          </a:bodyPr>
          <a:lstStyle/>
          <a:p>
            <a:pPr algn="ctr"/>
            <a:r>
              <a:rPr lang="en-US" b="1" dirty="0"/>
              <a:t>Tipping Points - Study Measures</a:t>
            </a:r>
            <a:endParaRPr lang="en-US" dirty="0">
              <a:highlight>
                <a:srgbClr val="FFFF00"/>
              </a:highligh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graphicFrame>
        <p:nvGraphicFramePr>
          <p:cNvPr id="14" name="Table 13"/>
          <p:cNvGraphicFramePr>
            <a:graphicFrameLocks noGrp="1"/>
          </p:cNvGraphicFramePr>
          <p:nvPr>
            <p:extLst>
              <p:ext uri="{D42A27DB-BD31-4B8C-83A1-F6EECF244321}">
                <p14:modId xmlns:p14="http://schemas.microsoft.com/office/powerpoint/2010/main" val="3849880757"/>
              </p:ext>
            </p:extLst>
          </p:nvPr>
        </p:nvGraphicFramePr>
        <p:xfrm>
          <a:off x="445319" y="707897"/>
          <a:ext cx="11301362" cy="4736266"/>
        </p:xfrm>
        <a:graphic>
          <a:graphicData uri="http://schemas.openxmlformats.org/drawingml/2006/table">
            <a:tbl>
              <a:tblPr firstRow="1" firstCol="1" bandRow="1"/>
              <a:tblGrid>
                <a:gridCol w="2404250">
                  <a:extLst>
                    <a:ext uri="{9D8B030D-6E8A-4147-A177-3AD203B41FA5}">
                      <a16:colId xmlns:a16="http://schemas.microsoft.com/office/drawing/2014/main" val="3936638866"/>
                    </a:ext>
                  </a:extLst>
                </a:gridCol>
                <a:gridCol w="1805357">
                  <a:extLst>
                    <a:ext uri="{9D8B030D-6E8A-4147-A177-3AD203B41FA5}">
                      <a16:colId xmlns:a16="http://schemas.microsoft.com/office/drawing/2014/main" val="3544094821"/>
                    </a:ext>
                  </a:extLst>
                </a:gridCol>
                <a:gridCol w="829668">
                  <a:extLst>
                    <a:ext uri="{9D8B030D-6E8A-4147-A177-3AD203B41FA5}">
                      <a16:colId xmlns:a16="http://schemas.microsoft.com/office/drawing/2014/main" val="555984810"/>
                    </a:ext>
                  </a:extLst>
                </a:gridCol>
                <a:gridCol w="2153774">
                  <a:extLst>
                    <a:ext uri="{9D8B030D-6E8A-4147-A177-3AD203B41FA5}">
                      <a16:colId xmlns:a16="http://schemas.microsoft.com/office/drawing/2014/main" val="1692539665"/>
                    </a:ext>
                  </a:extLst>
                </a:gridCol>
                <a:gridCol w="2839364">
                  <a:extLst>
                    <a:ext uri="{9D8B030D-6E8A-4147-A177-3AD203B41FA5}">
                      <a16:colId xmlns:a16="http://schemas.microsoft.com/office/drawing/2014/main" val="110543569"/>
                    </a:ext>
                  </a:extLst>
                </a:gridCol>
                <a:gridCol w="1268949">
                  <a:extLst>
                    <a:ext uri="{9D8B030D-6E8A-4147-A177-3AD203B41FA5}">
                      <a16:colId xmlns:a16="http://schemas.microsoft.com/office/drawing/2014/main" val="257535887"/>
                    </a:ext>
                  </a:extLst>
                </a:gridCol>
              </a:tblGrid>
              <a:tr h="437759">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Construct/Topic of Interest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Measure/Instrument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Patient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Data Source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b="1" i="1">
                          <a:effectLst/>
                          <a:latin typeface="Arial" panose="020B0604020202020204" pitchFamily="34" charset="0"/>
                          <a:ea typeface="Times New Roman" panose="02020603050405020304" pitchFamily="18" charset="0"/>
                          <a:cs typeface="Times New Roman" panose="02020603050405020304" pitchFamily="18" charset="0"/>
                        </a:rPr>
                        <a:t>Collection Time Points</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Denominator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4079018"/>
                  </a:ext>
                </a:extLst>
              </a:tr>
              <a:tr h="218879">
                <a:tc gridSpan="6">
                  <a:txBody>
                    <a:bodyPr/>
                    <a:lstStyle/>
                    <a:p>
                      <a:pPr marL="0" marR="0">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PRIMARY EFFECTIVENESS OUTCOME</a:t>
                      </a:r>
                      <a:r>
                        <a:rPr lang="en-US" sz="1400">
                          <a:effectLst/>
                          <a:latin typeface="Arial" panose="020B0604020202020204" pitchFamily="34" charset="0"/>
                          <a:ea typeface="Times New Roman" panose="02020603050405020304" pitchFamily="18" charset="0"/>
                          <a:cs typeface="Times New Roman" panose="02020603050405020304" pitchFamily="18" charset="0"/>
                        </a:rPr>
                        <a:t> </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6143616"/>
                  </a:ext>
                </a:extLst>
              </a:tr>
              <a:tr h="1365696">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Reduction of unplanned hospitalizations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Electronic feed</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 </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*EHR (Sites, Clinical Data Research Network, and data partners)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 (via surveys at baseline, 6-,12-, and 24-months</a:t>
                      </a:r>
                    </a:p>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*Ongoing monthly ascertainment of a hospitalization during the 24-month study period per patient </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107291"/>
                  </a:ext>
                </a:extLst>
              </a:tr>
              <a:tr h="68580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Decreased WHODAS (World Health Organization Disability Assessment Scale)</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x</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T1, T2, T3 (via surveys at baseline, 6-,12-, and 24-months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880263"/>
                  </a:ext>
                </a:extLst>
              </a:tr>
              <a:tr h="218879">
                <a:tc gridSpan="6">
                  <a:txBody>
                    <a:bodyPr/>
                    <a:lstStyle/>
                    <a:p>
                      <a:pPr marL="0" marR="0" algn="l">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SECONDARY EFFECTIVENESS OUTCOMES</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2489195"/>
                  </a:ext>
                </a:extLst>
              </a:tr>
              <a:tr h="924121">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Patients in heath coaching plus intervention will have greater engagement in self-management </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Survey</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T1, T2, T3 (via surveys at baseline, 6-,12-, and 24-months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65730"/>
                  </a:ext>
                </a:extLst>
              </a:tr>
              <a:tr h="666253">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Reduced Emergency Department visits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Medical Record</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x</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EHR (Sites, Clinical Data Research Network, and data partners)</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Ongoing monthly ascertainment of a ED event during the 24-month study period per patient</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All patients</a:t>
                      </a:r>
                    </a:p>
                    <a:p>
                      <a:pPr marL="0" marR="0" algn="l">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370836"/>
                  </a:ext>
                </a:extLst>
              </a:tr>
              <a:tr h="218879">
                <a:tc gridSpan="6">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Baseline; T1= 6-months post baseline; T2= 12-months post baseline; T3= 24-months post-baseline</a:t>
                      </a:r>
                    </a:p>
                  </a:txBody>
                  <a:tcPr marL="24368" marR="24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4460255"/>
                  </a:ext>
                </a:extLst>
              </a:tr>
            </a:tbl>
          </a:graphicData>
        </a:graphic>
      </p:graphicFrame>
      <p:sp>
        <p:nvSpPr>
          <p:cNvPr id="15" name="Rectangle 4"/>
          <p:cNvSpPr>
            <a:spLocks noChangeArrowheads="1"/>
          </p:cNvSpPr>
          <p:nvPr/>
        </p:nvSpPr>
        <p:spPr bwMode="auto">
          <a:xfrm>
            <a:off x="4640263" y="1731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360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905244"/>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974655"/>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927038"/>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819942"/>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830782"/>
            <a:ext cx="1830063" cy="701801"/>
          </a:xfrm>
          <a:prstGeom prst="rect">
            <a:avLst/>
          </a:prstGeom>
          <a:noFill/>
          <a:ln>
            <a:noFill/>
          </a:ln>
        </p:spPr>
      </p:pic>
      <p:sp>
        <p:nvSpPr>
          <p:cNvPr id="15" name="Rectangle 4"/>
          <p:cNvSpPr>
            <a:spLocks noChangeArrowheads="1"/>
          </p:cNvSpPr>
          <p:nvPr/>
        </p:nvSpPr>
        <p:spPr bwMode="auto">
          <a:xfrm>
            <a:off x="4640263" y="1731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248854925"/>
              </p:ext>
            </p:extLst>
          </p:nvPr>
        </p:nvGraphicFramePr>
        <p:xfrm>
          <a:off x="239268" y="209470"/>
          <a:ext cx="11713464" cy="5659198"/>
        </p:xfrm>
        <a:graphic>
          <a:graphicData uri="http://schemas.openxmlformats.org/drawingml/2006/table">
            <a:tbl>
              <a:tblPr firstRow="1" firstCol="1" bandRow="1"/>
              <a:tblGrid>
                <a:gridCol w="2103120">
                  <a:extLst>
                    <a:ext uri="{9D8B030D-6E8A-4147-A177-3AD203B41FA5}">
                      <a16:colId xmlns:a16="http://schemas.microsoft.com/office/drawing/2014/main" val="4146645227"/>
                    </a:ext>
                  </a:extLst>
                </a:gridCol>
                <a:gridCol w="3409188">
                  <a:extLst>
                    <a:ext uri="{9D8B030D-6E8A-4147-A177-3AD203B41FA5}">
                      <a16:colId xmlns:a16="http://schemas.microsoft.com/office/drawing/2014/main" val="1963595512"/>
                    </a:ext>
                  </a:extLst>
                </a:gridCol>
                <a:gridCol w="751332">
                  <a:extLst>
                    <a:ext uri="{9D8B030D-6E8A-4147-A177-3AD203B41FA5}">
                      <a16:colId xmlns:a16="http://schemas.microsoft.com/office/drawing/2014/main" val="1844057896"/>
                    </a:ext>
                  </a:extLst>
                </a:gridCol>
                <a:gridCol w="2055876">
                  <a:extLst>
                    <a:ext uri="{9D8B030D-6E8A-4147-A177-3AD203B41FA5}">
                      <a16:colId xmlns:a16="http://schemas.microsoft.com/office/drawing/2014/main" val="2048434793"/>
                    </a:ext>
                  </a:extLst>
                </a:gridCol>
                <a:gridCol w="2214372">
                  <a:extLst>
                    <a:ext uri="{9D8B030D-6E8A-4147-A177-3AD203B41FA5}">
                      <a16:colId xmlns:a16="http://schemas.microsoft.com/office/drawing/2014/main" val="2554869451"/>
                    </a:ext>
                  </a:extLst>
                </a:gridCol>
                <a:gridCol w="1179576">
                  <a:extLst>
                    <a:ext uri="{9D8B030D-6E8A-4147-A177-3AD203B41FA5}">
                      <a16:colId xmlns:a16="http://schemas.microsoft.com/office/drawing/2014/main" val="1097011036"/>
                    </a:ext>
                  </a:extLst>
                </a:gridCol>
              </a:tblGrid>
              <a:tr h="269279">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Construct/Topic of Interest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1E2"/>
                    </a:solidFil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Measure/Instrument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Patient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Data Source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Collection Time Points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68" marR="24368" marT="0" marB="0"/>
                </a:tc>
                <a:tc>
                  <a:txBody>
                    <a:bodyPr/>
                    <a:lstStyle/>
                    <a:p>
                      <a:pPr marL="0" marR="0" algn="ctr">
                        <a:spcBef>
                          <a:spcPts val="0"/>
                        </a:spcBef>
                        <a:spcAft>
                          <a:spcPts val="0"/>
                        </a:spcAft>
                      </a:pPr>
                      <a:r>
                        <a:rPr lang="en-US" sz="1400" b="1" i="1" dirty="0">
                          <a:effectLst/>
                          <a:latin typeface="Arial" panose="020B0604020202020204" pitchFamily="34" charset="0"/>
                          <a:ea typeface="Times New Roman" panose="02020603050405020304" pitchFamily="18" charset="0"/>
                          <a:cs typeface="Times New Roman" panose="02020603050405020304" pitchFamily="18" charset="0"/>
                        </a:rPr>
                        <a:t>Denominator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12255180"/>
                  </a:ext>
                </a:extLst>
              </a:tr>
              <a:tr h="269279">
                <a:tc gridSpan="6">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MEDIATORS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1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9884907"/>
                  </a:ext>
                </a:extLst>
              </a:tr>
              <a:tr h="269279">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Patient Activation</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Patient Activation Measure (PAM) 13</a:t>
                      </a:r>
                      <a:r>
                        <a:rPr lang="en-US" sz="1400" baseline="30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886679"/>
                  </a:ext>
                </a:extLst>
              </a:tr>
              <a:tr h="269279">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Health Education Impact (HEI) </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Health Education Impact (HEI) Questionnaire</a:t>
                      </a:r>
                      <a:r>
                        <a:rPr lang="en-US" sz="1400" baseline="30000" dirty="0">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3333641"/>
                  </a:ext>
                </a:extLst>
              </a:tr>
              <a:tr h="538558">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Emergency department visits</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Medical Record</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EHR (Sites, Clinical Data Research Network, and data partners)</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Ongoing monthly ascertainment of a ED event during the 24-month study period per patient</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6931067"/>
                  </a:ext>
                </a:extLst>
              </a:tr>
              <a:tr h="403919">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Standard assessment (see co-variates below)</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3768773"/>
                  </a:ext>
                </a:extLst>
              </a:tr>
              <a:tr h="269279">
                <a:tc gridSpan="6">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COVARIATES, MODERATORS, AND/OR CONFOUNDERS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5313042"/>
                  </a:ext>
                </a:extLst>
              </a:tr>
              <a:tr h="184736">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Depression </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PHQ 8</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396986"/>
                  </a:ext>
                </a:extLst>
              </a:tr>
              <a:tr h="269279">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Comorbidity </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Charlson Comorbidity Index calculation </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3290919"/>
                  </a:ext>
                </a:extLst>
              </a:tr>
              <a:tr h="269279">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Medications/</a:t>
                      </a:r>
                    </a:p>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polypharmacy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Medication list</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EHR</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011761"/>
                  </a:ext>
                </a:extLst>
              </a:tr>
              <a:tr h="403919">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Stressful life events scale or perceived stress scale</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SLEQ or PSS</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Survey</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3204771"/>
                  </a:ext>
                </a:extLst>
              </a:tr>
              <a:tr h="942477">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Patient Demographics</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Age, Sex, Race, Ethnicity, Income, out of pocket prescription costs, Travel time and method, Cell Phone type, Changes in clinician/site, Marital/partner status, Insurance status, Language</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x</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Survey, EHR</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T0, T1, T2, T3</a:t>
                      </a:r>
                    </a:p>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All patients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358696"/>
                  </a:ext>
                </a:extLst>
              </a:tr>
            </a:tbl>
          </a:graphicData>
        </a:graphic>
      </p:graphicFrame>
    </p:spTree>
    <p:extLst>
      <p:ext uri="{BB962C8B-B14F-4D97-AF65-F5344CB8AC3E}">
        <p14:creationId xmlns:p14="http://schemas.microsoft.com/office/powerpoint/2010/main" val="219736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605" y="5496168"/>
            <a:ext cx="1232469" cy="6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681" y="5565579"/>
            <a:ext cx="2218385" cy="521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59" y="5517962"/>
            <a:ext cx="1812187" cy="5792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cornet.org/wp-content/uploads/2017/03/nyc-cdrn-cropped-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46" b="17245"/>
          <a:stretch/>
        </p:blipFill>
        <p:spPr bwMode="auto">
          <a:xfrm>
            <a:off x="2783880" y="5410866"/>
            <a:ext cx="2018739" cy="6978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7192" y="5421706"/>
            <a:ext cx="1830063" cy="701801"/>
          </a:xfrm>
          <a:prstGeom prst="rect">
            <a:avLst/>
          </a:prstGeom>
          <a:noFill/>
          <a:ln>
            <a:noFill/>
          </a:ln>
        </p:spPr>
      </p:pic>
      <p:sp>
        <p:nvSpPr>
          <p:cNvPr id="4" name="Title 3"/>
          <p:cNvSpPr>
            <a:spLocks noGrp="1"/>
          </p:cNvSpPr>
          <p:nvPr>
            <p:ph type="title"/>
          </p:nvPr>
        </p:nvSpPr>
        <p:spPr>
          <a:xfrm>
            <a:off x="708473" y="-23279"/>
            <a:ext cx="11267503" cy="946558"/>
          </a:xfrm>
        </p:spPr>
        <p:txBody>
          <a:bodyPr>
            <a:normAutofit/>
          </a:bodyPr>
          <a:lstStyle/>
          <a:p>
            <a:pPr algn="ctr"/>
            <a:r>
              <a:rPr lang="en-US" sz="4000" b="1" dirty="0"/>
              <a:t>Health Coach Training Manual</a:t>
            </a:r>
            <a:endParaRPr lang="en-US" sz="4000" dirty="0"/>
          </a:p>
        </p:txBody>
      </p:sp>
      <p:sp>
        <p:nvSpPr>
          <p:cNvPr id="2" name="Content Placeholder 1"/>
          <p:cNvSpPr>
            <a:spLocks noGrp="1"/>
          </p:cNvSpPr>
          <p:nvPr>
            <p:ph sz="half" idx="1"/>
          </p:nvPr>
        </p:nvSpPr>
        <p:spPr>
          <a:xfrm>
            <a:off x="789214" y="984755"/>
            <a:ext cx="5181600" cy="4351338"/>
          </a:xfrm>
        </p:spPr>
        <p:txBody>
          <a:bodyPr>
            <a:noAutofit/>
          </a:bodyPr>
          <a:lstStyle/>
          <a:p>
            <a:pPr marL="0" indent="0">
              <a:buNone/>
            </a:pPr>
            <a:r>
              <a:rPr lang="en-US" sz="1400" b="1" dirty="0"/>
              <a:t>LEVEL 1 (Assessors + Interventionists)</a:t>
            </a:r>
            <a:endParaRPr lang="en-US" sz="1400" dirty="0"/>
          </a:p>
          <a:p>
            <a:pPr lvl="0"/>
            <a:r>
              <a:rPr lang="en-US" sz="1200" dirty="0"/>
              <a:t>Project Description</a:t>
            </a:r>
          </a:p>
          <a:p>
            <a:pPr lvl="0"/>
            <a:r>
              <a:rPr lang="en-US" sz="1200" dirty="0"/>
              <a:t>Research in human subjects</a:t>
            </a:r>
          </a:p>
          <a:p>
            <a:pPr lvl="0"/>
            <a:r>
              <a:rPr lang="en-US" sz="1200" dirty="0"/>
              <a:t>The Health Insurance Portability and Accountability Act of 1996 (HIPAA)</a:t>
            </a:r>
          </a:p>
          <a:p>
            <a:pPr lvl="0"/>
            <a:r>
              <a:rPr lang="en-US" sz="1200" dirty="0"/>
              <a:t>Privacy and Security Rules</a:t>
            </a:r>
          </a:p>
          <a:p>
            <a:pPr lvl="0"/>
            <a:r>
              <a:rPr lang="en-US" sz="1200" dirty="0"/>
              <a:t>Project Promotion</a:t>
            </a:r>
          </a:p>
          <a:p>
            <a:pPr lvl="1"/>
            <a:r>
              <a:rPr lang="en-US" sz="1100" dirty="0"/>
              <a:t>Best methods to promote the study at the sites</a:t>
            </a:r>
          </a:p>
          <a:p>
            <a:pPr lvl="1"/>
            <a:r>
              <a:rPr lang="en-US" sz="1100" dirty="0"/>
              <a:t>Initiation of the project at the sites</a:t>
            </a:r>
          </a:p>
          <a:p>
            <a:pPr lvl="1"/>
            <a:r>
              <a:rPr lang="en-US" sz="1100" dirty="0"/>
              <a:t>Identify those who will be the champions of the project</a:t>
            </a:r>
          </a:p>
          <a:p>
            <a:pPr lvl="0"/>
            <a:r>
              <a:rPr lang="en-US" sz="1200" dirty="0"/>
              <a:t>Participant engagement and recruitment</a:t>
            </a:r>
          </a:p>
          <a:p>
            <a:pPr lvl="1"/>
            <a:r>
              <a:rPr lang="en-US" sz="1100" dirty="0"/>
              <a:t>Recruitment and consenting script</a:t>
            </a:r>
          </a:p>
          <a:p>
            <a:pPr lvl="1"/>
            <a:r>
              <a:rPr lang="en-US" sz="1100" dirty="0"/>
              <a:t>Role playing on how to approach potential participants</a:t>
            </a:r>
          </a:p>
          <a:p>
            <a:pPr lvl="1"/>
            <a:r>
              <a:rPr lang="en-US" sz="1100" dirty="0"/>
              <a:t>Role playing on how to obtain informed consent form and HIPAA</a:t>
            </a:r>
          </a:p>
          <a:p>
            <a:pPr lvl="0"/>
            <a:r>
              <a:rPr lang="en-US" sz="1200" dirty="0"/>
              <a:t>Interviewing participants</a:t>
            </a:r>
          </a:p>
          <a:p>
            <a:pPr lvl="1"/>
            <a:r>
              <a:rPr lang="en-US" sz="1100" dirty="0"/>
              <a:t>Baseline Enrollment surveys</a:t>
            </a:r>
          </a:p>
          <a:p>
            <a:pPr lvl="1"/>
            <a:r>
              <a:rPr lang="en-US" sz="1100" dirty="0"/>
              <a:t>Tips on how to collect baseline information </a:t>
            </a:r>
          </a:p>
          <a:p>
            <a:pPr lvl="1"/>
            <a:r>
              <a:rPr lang="en-US" sz="1100" dirty="0"/>
              <a:t>Role playing on how to collect baseline surveys</a:t>
            </a:r>
          </a:p>
        </p:txBody>
      </p:sp>
      <p:sp>
        <p:nvSpPr>
          <p:cNvPr id="3" name="Content Placeholder 2"/>
          <p:cNvSpPr>
            <a:spLocks noGrp="1"/>
          </p:cNvSpPr>
          <p:nvPr>
            <p:ph sz="half" idx="2"/>
          </p:nvPr>
        </p:nvSpPr>
        <p:spPr>
          <a:xfrm>
            <a:off x="6042474" y="979317"/>
            <a:ext cx="5181600" cy="4351338"/>
          </a:xfrm>
        </p:spPr>
        <p:txBody>
          <a:bodyPr>
            <a:normAutofit fontScale="47500" lnSpcReduction="20000"/>
          </a:bodyPr>
          <a:lstStyle/>
          <a:p>
            <a:pPr marL="0" indent="0">
              <a:buNone/>
            </a:pPr>
            <a:r>
              <a:rPr lang="en-US" sz="2900" b="1" dirty="0"/>
              <a:t>LEVEL 2 </a:t>
            </a:r>
            <a:r>
              <a:rPr lang="en-US" sz="3200" b="1" dirty="0"/>
              <a:t>(Interventionists Only)</a:t>
            </a:r>
            <a:endParaRPr lang="en-US" sz="2900" dirty="0"/>
          </a:p>
          <a:p>
            <a:pPr lvl="0"/>
            <a:r>
              <a:rPr lang="en-US" sz="2500" dirty="0"/>
              <a:t>Delivering the intervention using</a:t>
            </a:r>
          </a:p>
          <a:p>
            <a:pPr lvl="1"/>
            <a:r>
              <a:rPr lang="en-US" sz="2500" dirty="0"/>
              <a:t>Life Goal Setting</a:t>
            </a:r>
          </a:p>
          <a:p>
            <a:pPr lvl="2"/>
            <a:r>
              <a:rPr lang="en-US" sz="2500" dirty="0"/>
              <a:t>Discuss their life goals, what they would like to achieve?</a:t>
            </a:r>
          </a:p>
          <a:p>
            <a:pPr lvl="1"/>
            <a:r>
              <a:rPr lang="en-US" sz="2800" dirty="0"/>
              <a:t>Behavioral Contract/positive affect/self affirmation intervention</a:t>
            </a:r>
            <a:endParaRPr lang="en-US" sz="2500" dirty="0"/>
          </a:p>
          <a:p>
            <a:pPr lvl="2"/>
            <a:r>
              <a:rPr lang="en-US" sz="2500" dirty="0"/>
              <a:t>A step in achieving the life goal</a:t>
            </a:r>
          </a:p>
          <a:p>
            <a:pPr lvl="1"/>
            <a:r>
              <a:rPr lang="en-US" sz="2500" dirty="0"/>
              <a:t>Navigating available resources</a:t>
            </a:r>
          </a:p>
          <a:p>
            <a:pPr lvl="2"/>
            <a:r>
              <a:rPr lang="en-US" sz="2500" dirty="0"/>
              <a:t>Provide participants with a list of resources available to them</a:t>
            </a:r>
          </a:p>
          <a:p>
            <a:pPr lvl="1"/>
            <a:r>
              <a:rPr lang="en-US" sz="2500" dirty="0"/>
              <a:t>Community Mapping</a:t>
            </a:r>
          </a:p>
          <a:p>
            <a:pPr lvl="2"/>
            <a:r>
              <a:rPr lang="en-US" sz="2500" dirty="0"/>
              <a:t>Provide participants with their community resources</a:t>
            </a:r>
          </a:p>
          <a:p>
            <a:pPr lvl="1"/>
            <a:r>
              <a:rPr lang="en-US" sz="2500" dirty="0"/>
              <a:t>Problem Solving:</a:t>
            </a:r>
          </a:p>
          <a:p>
            <a:pPr lvl="2"/>
            <a:r>
              <a:rPr lang="en-US" sz="2500" dirty="0"/>
              <a:t>Define the Challenges and solutions</a:t>
            </a:r>
          </a:p>
          <a:p>
            <a:pPr lvl="1"/>
            <a:r>
              <a:rPr lang="en-US" sz="2500" dirty="0"/>
              <a:t>Motivational Interviewing </a:t>
            </a:r>
          </a:p>
          <a:p>
            <a:pPr lvl="2"/>
            <a:r>
              <a:rPr lang="en-US" sz="2500" dirty="0"/>
              <a:t>Patient Center, what works for them? </a:t>
            </a:r>
          </a:p>
          <a:p>
            <a:pPr lvl="0"/>
            <a:r>
              <a:rPr lang="en-US" sz="2500" dirty="0"/>
              <a:t>Follow-up Assessments </a:t>
            </a:r>
          </a:p>
          <a:p>
            <a:pPr lvl="1"/>
            <a:r>
              <a:rPr lang="en-US" sz="2500" dirty="0"/>
              <a:t>Intermediate assessments for the project </a:t>
            </a:r>
          </a:p>
          <a:p>
            <a:pPr lvl="0"/>
            <a:r>
              <a:rPr lang="en-US" sz="2500" dirty="0"/>
              <a:t>Adverse Events</a:t>
            </a:r>
          </a:p>
          <a:p>
            <a:pPr lvl="1"/>
            <a:r>
              <a:rPr lang="en-US" sz="2500" dirty="0"/>
              <a:t>What is an “adverse event” (AE)?</a:t>
            </a:r>
          </a:p>
          <a:p>
            <a:pPr lvl="1"/>
            <a:r>
              <a:rPr lang="en-US" sz="2500" dirty="0"/>
              <a:t>Procedure and time frame to report an AE</a:t>
            </a:r>
          </a:p>
          <a:p>
            <a:pPr lvl="1"/>
            <a:r>
              <a:rPr lang="en-US" sz="2500" dirty="0"/>
              <a:t>Data collection in ClinvestiGator</a:t>
            </a:r>
          </a:p>
          <a:p>
            <a:pPr lvl="0"/>
            <a:r>
              <a:rPr lang="en-US" sz="2500" dirty="0"/>
              <a:t>Healthcare System: Know the health system and institutions</a:t>
            </a:r>
          </a:p>
        </p:txBody>
      </p:sp>
    </p:spTree>
    <p:extLst>
      <p:ext uri="{BB962C8B-B14F-4D97-AF65-F5344CB8AC3E}">
        <p14:creationId xmlns:p14="http://schemas.microsoft.com/office/powerpoint/2010/main" val="292133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3B58BA-6215-466B-A047-1291C1096965}"/>
              </a:ext>
            </a:extLst>
          </p:cNvPr>
          <p:cNvPicPr>
            <a:picLocks noChangeAspect="1"/>
          </p:cNvPicPr>
          <p:nvPr/>
        </p:nvPicPr>
        <p:blipFill rotWithShape="1">
          <a:blip r:embed="rId3"/>
          <a:srcRect l="18795" t="21745" r="68259" b="39588"/>
          <a:stretch/>
        </p:blipFill>
        <p:spPr>
          <a:xfrm>
            <a:off x="88407" y="-191193"/>
            <a:ext cx="5763641" cy="4841542"/>
          </a:xfrm>
          <a:prstGeom prst="rect">
            <a:avLst/>
          </a:prstGeom>
        </p:spPr>
      </p:pic>
      <p:pic>
        <p:nvPicPr>
          <p:cNvPr id="10" name="Picture 9">
            <a:extLst>
              <a:ext uri="{FF2B5EF4-FFF2-40B4-BE49-F238E27FC236}">
                <a16:creationId xmlns:a16="http://schemas.microsoft.com/office/drawing/2014/main" id="{9031A0D3-4940-4725-A29A-120C60BEDAF5}"/>
              </a:ext>
            </a:extLst>
          </p:cNvPr>
          <p:cNvPicPr>
            <a:picLocks noChangeAspect="1"/>
          </p:cNvPicPr>
          <p:nvPr/>
        </p:nvPicPr>
        <p:blipFill rotWithShape="1">
          <a:blip r:embed="rId4"/>
          <a:srcRect l="18571" t="60476" r="68616" b="25238"/>
          <a:stretch/>
        </p:blipFill>
        <p:spPr>
          <a:xfrm>
            <a:off x="7790460" y="5464629"/>
            <a:ext cx="4395728" cy="1378454"/>
          </a:xfrm>
          <a:prstGeom prst="rect">
            <a:avLst/>
          </a:prstGeom>
        </p:spPr>
      </p:pic>
      <p:sp>
        <p:nvSpPr>
          <p:cNvPr id="22" name="Rectangle 21">
            <a:extLst>
              <a:ext uri="{FF2B5EF4-FFF2-40B4-BE49-F238E27FC236}">
                <a16:creationId xmlns:a16="http://schemas.microsoft.com/office/drawing/2014/main" id="{EAE26B78-5BEA-41BB-A28E-D098D0F76DE1}"/>
              </a:ext>
            </a:extLst>
          </p:cNvPr>
          <p:cNvSpPr/>
          <p:nvPr/>
        </p:nvSpPr>
        <p:spPr>
          <a:xfrm>
            <a:off x="299333" y="4628422"/>
            <a:ext cx="5796667"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A"/>
                </a:solidFill>
                <a:effectLst/>
                <a:uLnTx/>
                <a:uFillTx/>
                <a:latin typeface="intro-reg"/>
                <a:ea typeface="+mn-ea"/>
                <a:cs typeface="+mn-cs"/>
              </a:rPr>
              <a:t>A centrally-hosted electronic health record solution for Community Health Centers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51575A"/>
              </a:solidFill>
              <a:latin typeface="intro-reg"/>
            </a:endParaRPr>
          </a:p>
          <a:p>
            <a:pPr marL="285750" indent="-285750">
              <a:buFont typeface="Arial" panose="020B0604020202020204" pitchFamily="34" charset="0"/>
              <a:buChar char="•"/>
              <a:defRPr/>
            </a:pPr>
            <a:r>
              <a:rPr lang="en-US" b="1" dirty="0"/>
              <a:t>&gt;2.6 Million: </a:t>
            </a:r>
            <a:r>
              <a:rPr lang="en-US" sz="1400" dirty="0"/>
              <a:t>Unique, Active, Patients in Enterprise Data Warehouse (24% 18 and under)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1575A"/>
              </a:solidFill>
              <a:effectLst/>
              <a:uLnTx/>
              <a:uFillTx/>
              <a:latin typeface="intro-re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A"/>
                </a:solidFill>
                <a:effectLst/>
                <a:uLnTx/>
                <a:uFillTx/>
                <a:latin typeface="intro-reg"/>
                <a:ea typeface="+mn-ea"/>
                <a:cs typeface="+mn-cs"/>
              </a:rPr>
              <a:t>Access to tools and services through subscription for other health centers who have alternative arrangements for hosting their EHR.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1575A"/>
              </a:solidFill>
              <a:effectLst/>
              <a:uLnTx/>
              <a:uFillTx/>
              <a:latin typeface="intro-re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A"/>
                </a:solidFill>
                <a:effectLst/>
                <a:uLnTx/>
                <a:uFillTx/>
                <a:latin typeface="intro-reg"/>
                <a:ea typeface="+mn-ea"/>
                <a:cs typeface="+mn-cs"/>
              </a:rPr>
              <a:t>Quality Improvement, Strategic Planning, Research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4154452-C1D2-4542-AA91-6FE785FA8242}"/>
              </a:ext>
            </a:extLst>
          </p:cNvPr>
          <p:cNvPicPr>
            <a:picLocks noChangeAspect="1"/>
          </p:cNvPicPr>
          <p:nvPr/>
        </p:nvPicPr>
        <p:blipFill>
          <a:blip r:embed="rId5"/>
          <a:stretch>
            <a:fillRect/>
          </a:stretch>
        </p:blipFill>
        <p:spPr>
          <a:xfrm>
            <a:off x="6428361" y="339393"/>
            <a:ext cx="5675232" cy="5125236"/>
          </a:xfrm>
          <a:prstGeom prst="rect">
            <a:avLst/>
          </a:prstGeom>
        </p:spPr>
      </p:pic>
      <p:sp>
        <p:nvSpPr>
          <p:cNvPr id="2" name="Rectangle 1">
            <a:extLst>
              <a:ext uri="{FF2B5EF4-FFF2-40B4-BE49-F238E27FC236}">
                <a16:creationId xmlns:a16="http://schemas.microsoft.com/office/drawing/2014/main" id="{F78672C3-C9E9-487F-9201-A01019149938}"/>
              </a:ext>
            </a:extLst>
          </p:cNvPr>
          <p:cNvSpPr/>
          <p:nvPr/>
        </p:nvSpPr>
        <p:spPr>
          <a:xfrm>
            <a:off x="5267387" y="6396335"/>
            <a:ext cx="3351687" cy="461665"/>
          </a:xfrm>
          <a:prstGeom prst="rect">
            <a:avLst/>
          </a:prstGeom>
        </p:spPr>
        <p:txBody>
          <a:bodyPr wrap="none">
            <a:spAutoFit/>
          </a:bodyPr>
          <a:lstStyle/>
          <a:p>
            <a:r>
              <a:rPr lang="en-US" sz="2400" dirty="0">
                <a:hlinkClick r:id="rId6"/>
              </a:rPr>
              <a:t>www.alliancechicago.org</a:t>
            </a:r>
            <a:r>
              <a:rPr lang="en-US" sz="2400" dirty="0"/>
              <a:t> </a:t>
            </a:r>
          </a:p>
        </p:txBody>
      </p:sp>
    </p:spTree>
    <p:extLst>
      <p:ext uri="{BB962C8B-B14F-4D97-AF65-F5344CB8AC3E}">
        <p14:creationId xmlns:p14="http://schemas.microsoft.com/office/powerpoint/2010/main" val="32064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2541"/>
          </a:xfrm>
        </p:spPr>
        <p:txBody>
          <a:bodyPr>
            <a:normAutofit fontScale="90000"/>
          </a:bodyPr>
          <a:lstStyle/>
          <a:p>
            <a:pPr algn="ctr"/>
            <a:r>
              <a:rPr lang="en-US" b="1" dirty="0"/>
              <a:t>Chicago Health System Partners</a:t>
            </a:r>
          </a:p>
        </p:txBody>
      </p:sp>
      <p:sp>
        <p:nvSpPr>
          <p:cNvPr id="3" name="Content Placeholder 2"/>
          <p:cNvSpPr>
            <a:spLocks noGrp="1"/>
          </p:cNvSpPr>
          <p:nvPr>
            <p:ph idx="1"/>
          </p:nvPr>
        </p:nvSpPr>
        <p:spPr>
          <a:xfrm>
            <a:off x="365760" y="1071023"/>
            <a:ext cx="10988040" cy="5382028"/>
          </a:xfrm>
        </p:spPr>
        <p:txBody>
          <a:bodyPr>
            <a:normAutofit/>
          </a:bodyPr>
          <a:lstStyle/>
          <a:p>
            <a:pPr marL="0" indent="0">
              <a:buNone/>
            </a:pPr>
            <a:r>
              <a:rPr lang="en-US" b="1" dirty="0"/>
              <a:t>Erie Family Health Centers</a:t>
            </a:r>
          </a:p>
          <a:p>
            <a:pPr lvl="1" algn="just"/>
            <a:r>
              <a:rPr lang="en-US" dirty="0"/>
              <a:t>Erie’s mission is to deliver high quality health care services to the Chicago region’s medically underserved residents with compassion, cultural understanding and respect—regardless of their ability to pay</a:t>
            </a:r>
          </a:p>
          <a:p>
            <a:pPr lvl="1" algn="just"/>
            <a:r>
              <a:rPr lang="en-US" dirty="0"/>
              <a:t>Provides healthcare to more than </a:t>
            </a:r>
            <a:r>
              <a:rPr lang="en-US" b="1" dirty="0"/>
              <a:t>70,000</a:t>
            </a:r>
            <a:r>
              <a:rPr lang="en-US" dirty="0"/>
              <a:t> patients a year at </a:t>
            </a:r>
            <a:r>
              <a:rPr lang="en-US" b="1" dirty="0"/>
              <a:t>13 sites </a:t>
            </a:r>
            <a:r>
              <a:rPr lang="en-US" dirty="0"/>
              <a:t>spanning the west side of Chicago to Waukegan. These sites include four large primary care centers that offer integrated medical and dental health services, three additional large primary care centers, the region’s oldest and largest comprehensive teen and young adult health center, and five school-based health centers </a:t>
            </a:r>
            <a:r>
              <a:rPr lang="en-US" dirty="0">
                <a:hlinkClick r:id="rId3"/>
              </a:rPr>
              <a:t>www.eriefamilyhealth.org</a:t>
            </a:r>
            <a:r>
              <a:rPr lang="en-US" dirty="0"/>
              <a:t> </a:t>
            </a:r>
          </a:p>
          <a:p>
            <a:pPr marL="0" indent="0" algn="just">
              <a:buNone/>
            </a:pPr>
            <a:r>
              <a:rPr lang="en-US" b="1" dirty="0"/>
              <a:t>Friend Family Health Centers (FFHC)</a:t>
            </a:r>
          </a:p>
          <a:p>
            <a:pPr lvl="1" algn="just"/>
            <a:r>
              <a:rPr lang="en-US" dirty="0"/>
              <a:t>FFHC became an FQHC in 1998 and has focused on ensuring access to quality care in medically underserved areas</a:t>
            </a:r>
          </a:p>
          <a:p>
            <a:pPr lvl="1" algn="just"/>
            <a:r>
              <a:rPr lang="en-US" dirty="0"/>
              <a:t>Provide care services to over </a:t>
            </a:r>
            <a:r>
              <a:rPr lang="en-US" b="1" dirty="0"/>
              <a:t>30,000 patients </a:t>
            </a:r>
            <a:r>
              <a:rPr lang="en-US" dirty="0"/>
              <a:t>on an annual basis</a:t>
            </a:r>
          </a:p>
        </p:txBody>
      </p:sp>
      <p:pic>
        <p:nvPicPr>
          <p:cNvPr id="1026" name="Picture 2" descr="Erie Family Health Cen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10" y="171042"/>
            <a:ext cx="2029136" cy="796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k0beyonijo7idom35xl.kinstacdn.com/wp-content/uploads/2019/03/FH_logo_cmyk_RedGray_01.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787" y="5798375"/>
            <a:ext cx="2240908" cy="605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2C7638-4604-4981-BB06-5C45BD32D1F5}"/>
              </a:ext>
            </a:extLst>
          </p:cNvPr>
          <p:cNvSpPr/>
          <p:nvPr/>
        </p:nvSpPr>
        <p:spPr>
          <a:xfrm>
            <a:off x="1002989" y="6317626"/>
            <a:ext cx="2588914" cy="461665"/>
          </a:xfrm>
          <a:prstGeom prst="rect">
            <a:avLst/>
          </a:prstGeom>
        </p:spPr>
        <p:txBody>
          <a:bodyPr wrap="none">
            <a:spAutoFit/>
          </a:bodyPr>
          <a:lstStyle/>
          <a:p>
            <a:r>
              <a:rPr lang="en-US" sz="2400" dirty="0">
                <a:hlinkClick r:id="rId6"/>
              </a:rPr>
              <a:t>www.friendfhc.org</a:t>
            </a:r>
            <a:r>
              <a:rPr lang="en-US" sz="2400" dirty="0"/>
              <a:t> </a:t>
            </a:r>
          </a:p>
        </p:txBody>
      </p:sp>
    </p:spTree>
    <p:extLst>
      <p:ext uri="{BB962C8B-B14F-4D97-AF65-F5344CB8AC3E}">
        <p14:creationId xmlns:p14="http://schemas.microsoft.com/office/powerpoint/2010/main" val="143144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2541"/>
          </a:xfrm>
        </p:spPr>
        <p:txBody>
          <a:bodyPr>
            <a:normAutofit fontScale="90000"/>
          </a:bodyPr>
          <a:lstStyle/>
          <a:p>
            <a:pPr algn="ctr"/>
            <a:r>
              <a:rPr lang="en-US" b="1" dirty="0"/>
              <a:t>New York City Health Systems Partners</a:t>
            </a:r>
          </a:p>
        </p:txBody>
      </p:sp>
      <p:sp>
        <p:nvSpPr>
          <p:cNvPr id="3" name="Content Placeholder 2"/>
          <p:cNvSpPr>
            <a:spLocks noGrp="1"/>
          </p:cNvSpPr>
          <p:nvPr>
            <p:ph idx="1"/>
          </p:nvPr>
        </p:nvSpPr>
        <p:spPr>
          <a:xfrm>
            <a:off x="365760" y="1071023"/>
            <a:ext cx="10988040" cy="5382028"/>
          </a:xfrm>
        </p:spPr>
        <p:txBody>
          <a:bodyPr>
            <a:normAutofit fontScale="92500" lnSpcReduction="10000"/>
          </a:bodyPr>
          <a:lstStyle/>
          <a:p>
            <a:pPr marL="0" indent="0">
              <a:buNone/>
            </a:pPr>
            <a:r>
              <a:rPr lang="en-US" b="1" dirty="0"/>
              <a:t>Community Healthcare Network (CHN)</a:t>
            </a:r>
          </a:p>
          <a:p>
            <a:pPr lvl="1" algn="just"/>
            <a:r>
              <a:rPr lang="en-US" dirty="0"/>
              <a:t>Provides more than </a:t>
            </a:r>
            <a:r>
              <a:rPr lang="en-US" b="1" dirty="0"/>
              <a:t>85,000 low-income and uninsured New Yorkers </a:t>
            </a:r>
            <a:r>
              <a:rPr lang="en-US" dirty="0"/>
              <a:t>of all ages with an array of primary care, dental, nutrition, mental health and social services. CHN works in many communities where access to healthcare is limited</a:t>
            </a:r>
          </a:p>
          <a:p>
            <a:pPr lvl="1" algn="just"/>
            <a:r>
              <a:rPr lang="en-US" dirty="0"/>
              <a:t>Comprised of </a:t>
            </a:r>
            <a:r>
              <a:rPr lang="en-US" b="1" dirty="0"/>
              <a:t>14 FQHCs</a:t>
            </a:r>
            <a:r>
              <a:rPr lang="en-US" dirty="0"/>
              <a:t> throughout Brooklyn, the Bronx, Queens, and Manhattan, along with a fleet of mobile vans</a:t>
            </a:r>
          </a:p>
          <a:p>
            <a:pPr marL="457200" lvl="1" indent="0" algn="just">
              <a:buNone/>
            </a:pPr>
            <a:r>
              <a:rPr lang="en-US" dirty="0"/>
              <a:t>	</a:t>
            </a:r>
            <a:r>
              <a:rPr lang="en-US" sz="2600" dirty="0">
                <a:hlinkClick r:id="rId3"/>
              </a:rPr>
              <a:t>www.chnnyc.org</a:t>
            </a:r>
            <a:r>
              <a:rPr lang="en-US" sz="2600" dirty="0"/>
              <a:t> </a:t>
            </a:r>
          </a:p>
          <a:p>
            <a:pPr marL="0" indent="0" algn="just">
              <a:buNone/>
            </a:pPr>
            <a:r>
              <a:rPr lang="en-US" b="1" dirty="0"/>
              <a:t>Family Health Centers at NYU Langone (FHC-NYU)</a:t>
            </a:r>
          </a:p>
          <a:p>
            <a:pPr lvl="1" algn="just"/>
            <a:r>
              <a:rPr lang="en-US" dirty="0"/>
              <a:t>Provides medical assistance to an underserved population consisting of diverse, changing cultures such as the Hispanic, Chinese, Caribbean, Arab and Russian communities. The majority of people served by FHC-NYU includes those on Medicaid, the homeless, those who live in public housing, children, those who don’t speak English as a first language and those who wouldn’t otherwise have access to care. </a:t>
            </a:r>
          </a:p>
          <a:p>
            <a:pPr lvl="1" algn="just"/>
            <a:r>
              <a:rPr lang="en-US" dirty="0"/>
              <a:t>One of the largest FQHC networks in the nation that serves over </a:t>
            </a:r>
            <a:r>
              <a:rPr lang="en-US" b="1" dirty="0"/>
              <a:t>130,000 patients </a:t>
            </a:r>
            <a:r>
              <a:rPr lang="en-US" dirty="0"/>
              <a:t>across its main site and </a:t>
            </a:r>
            <a:r>
              <a:rPr lang="en-US" b="1" dirty="0"/>
              <a:t>15 sites </a:t>
            </a:r>
          </a:p>
          <a:p>
            <a:pPr lvl="1" algn="just"/>
            <a:r>
              <a:rPr lang="en-US" sz="2600" dirty="0">
                <a:hlinkClick r:id="rId4"/>
              </a:rPr>
              <a:t>www.nyulangone.org/locations/family-health-centers-at-nyu-langone</a:t>
            </a:r>
            <a:r>
              <a:rPr lang="en-US" sz="2600" dirty="0"/>
              <a:t> </a:t>
            </a:r>
          </a:p>
        </p:txBody>
      </p:sp>
      <p:pic>
        <p:nvPicPr>
          <p:cNvPr id="2050" name="Picture 2"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 y="136615"/>
            <a:ext cx="1540041" cy="831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10496811" y="6195876"/>
            <a:ext cx="1219200" cy="514350"/>
          </a:xfrm>
          <a:prstGeom prst="rect">
            <a:avLst/>
          </a:prstGeom>
        </p:spPr>
      </p:pic>
    </p:spTree>
    <p:extLst>
      <p:ext uri="{BB962C8B-B14F-4D97-AF65-F5344CB8AC3E}">
        <p14:creationId xmlns:p14="http://schemas.microsoft.com/office/powerpoint/2010/main" val="67506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63315-83B5-45ED-B964-8BBE59372FB3}"/>
              </a:ext>
            </a:extLst>
          </p:cNvPr>
          <p:cNvPicPr>
            <a:picLocks noChangeAspect="1"/>
          </p:cNvPicPr>
          <p:nvPr/>
        </p:nvPicPr>
        <p:blipFill>
          <a:blip r:embed="rId3">
            <a:clrChange>
              <a:clrFrom>
                <a:srgbClr val="FEFEFE"/>
              </a:clrFrom>
              <a:clrTo>
                <a:srgbClr val="FEFEFE">
                  <a:alpha val="0"/>
                </a:srgbClr>
              </a:clrTo>
            </a:clrChange>
            <a:alphaModFix/>
            <a:extLst>
              <a:ext uri="{28A0092B-C50C-407E-A947-70E740481C1C}">
                <a14:useLocalDpi xmlns:a14="http://schemas.microsoft.com/office/drawing/2010/main" val="0"/>
              </a:ext>
            </a:extLst>
          </a:blip>
          <a:stretch>
            <a:fillRect/>
          </a:stretch>
        </p:blipFill>
        <p:spPr>
          <a:xfrm>
            <a:off x="-25758" y="499286"/>
            <a:ext cx="2945639" cy="924122"/>
          </a:xfrm>
          <a:prstGeom prst="rect">
            <a:avLst/>
          </a:prstGeom>
        </p:spPr>
      </p:pic>
      <p:sp>
        <p:nvSpPr>
          <p:cNvPr id="5" name="Rectangle 4"/>
          <p:cNvSpPr/>
          <p:nvPr/>
        </p:nvSpPr>
        <p:spPr>
          <a:xfrm>
            <a:off x="624758" y="3847215"/>
            <a:ext cx="1132041" cy="407035"/>
          </a:xfrm>
          <a:prstGeom prst="rect">
            <a:avLst/>
          </a:prstGeom>
        </p:spPr>
        <p:txBody>
          <a:bodyPr wrap="none">
            <a:spAutoFit/>
          </a:bodyPr>
          <a:lstStyle/>
          <a:p>
            <a:pPr>
              <a:lnSpc>
                <a:spcPct val="107000"/>
              </a:lnSpc>
              <a:spcAft>
                <a:spcPts val="800"/>
              </a:spcAft>
            </a:pPr>
            <a:r>
              <a:rPr lang="en-US" sz="2000" b="1" dirty="0">
                <a:solidFill>
                  <a:srgbClr val="08B0FF"/>
                </a:solidFill>
                <a:ea typeface="Calibri" panose="020F0502020204030204" pitchFamily="34" charset="0"/>
                <a:cs typeface="Times New Roman" panose="02020603050405020304" pitchFamily="18" charset="0"/>
              </a:rPr>
              <a:t>MISSION</a:t>
            </a:r>
            <a:endParaRPr lang="en-US" sz="2000" dirty="0">
              <a:solidFill>
                <a:srgbClr val="08B0FF"/>
              </a:solidFill>
              <a:ea typeface="Calibri" panose="020F0502020204030204" pitchFamily="34" charset="0"/>
              <a:cs typeface="Times New Roman" panose="02020603050405020304" pitchFamily="18" charset="0"/>
            </a:endParaRPr>
          </a:p>
        </p:txBody>
      </p:sp>
      <p:sp>
        <p:nvSpPr>
          <p:cNvPr id="6" name="Rectangle 5"/>
          <p:cNvSpPr/>
          <p:nvPr/>
        </p:nvSpPr>
        <p:spPr>
          <a:xfrm>
            <a:off x="1849515" y="3847215"/>
            <a:ext cx="6096000" cy="750975"/>
          </a:xfrm>
          <a:prstGeom prst="rect">
            <a:avLst/>
          </a:prstGeom>
        </p:spPr>
        <p:txBody>
          <a:bodyPr>
            <a:spAutoFit/>
          </a:bodyPr>
          <a:lstStyle/>
          <a:p>
            <a:pPr>
              <a:lnSpc>
                <a:spcPct val="107000"/>
              </a:lnSpc>
              <a:spcAft>
                <a:spcPts val="800"/>
              </a:spcAft>
            </a:pPr>
            <a:r>
              <a:rPr lang="en-US" sz="2000" dirty="0">
                <a:ea typeface="Calibri" panose="020F0502020204030204" pitchFamily="34" charset="0"/>
                <a:cs typeface="Times New Roman" panose="02020603050405020304" pitchFamily="18" charset="0"/>
              </a:rPr>
              <a:t>To conduct patient-centered and data-enabled clinical research to deliver results that matter, faster</a:t>
            </a:r>
          </a:p>
        </p:txBody>
      </p:sp>
      <p:sp>
        <p:nvSpPr>
          <p:cNvPr id="7" name="Rectangle 6"/>
          <p:cNvSpPr/>
          <p:nvPr/>
        </p:nvSpPr>
        <p:spPr>
          <a:xfrm>
            <a:off x="624758" y="4770492"/>
            <a:ext cx="938077" cy="407035"/>
          </a:xfrm>
          <a:prstGeom prst="rect">
            <a:avLst/>
          </a:prstGeom>
        </p:spPr>
        <p:txBody>
          <a:bodyPr wrap="none">
            <a:spAutoFit/>
          </a:bodyPr>
          <a:lstStyle/>
          <a:p>
            <a:pPr>
              <a:lnSpc>
                <a:spcPct val="107000"/>
              </a:lnSpc>
              <a:spcAft>
                <a:spcPts val="800"/>
              </a:spcAft>
            </a:pPr>
            <a:r>
              <a:rPr lang="en-US" sz="2000" b="1" dirty="0">
                <a:solidFill>
                  <a:srgbClr val="08B0FF"/>
                </a:solidFill>
                <a:ea typeface="Calibri" panose="020F0502020204030204" pitchFamily="34" charset="0"/>
                <a:cs typeface="Times New Roman" panose="02020603050405020304" pitchFamily="18" charset="0"/>
              </a:rPr>
              <a:t>VISION</a:t>
            </a:r>
            <a:endParaRPr lang="en-US" sz="2000" dirty="0">
              <a:solidFill>
                <a:srgbClr val="08B0FF"/>
              </a:solidFill>
              <a:ea typeface="Calibri" panose="020F0502020204030204" pitchFamily="34" charset="0"/>
              <a:cs typeface="Times New Roman" panose="02020603050405020304" pitchFamily="18" charset="0"/>
            </a:endParaRPr>
          </a:p>
        </p:txBody>
      </p:sp>
      <p:sp>
        <p:nvSpPr>
          <p:cNvPr id="8" name="Rectangle 7"/>
          <p:cNvSpPr/>
          <p:nvPr/>
        </p:nvSpPr>
        <p:spPr>
          <a:xfrm>
            <a:off x="1784050" y="4860948"/>
            <a:ext cx="6096000" cy="1409617"/>
          </a:xfrm>
          <a:prstGeom prst="rect">
            <a:avLst/>
          </a:prstGeom>
        </p:spPr>
        <p:txBody>
          <a:bodyPr>
            <a:spAutoFit/>
          </a:bodyPr>
          <a:lstStyle/>
          <a:p>
            <a:pPr>
              <a:lnSpc>
                <a:spcPct val="107000"/>
              </a:lnSpc>
              <a:spcAft>
                <a:spcPts val="800"/>
              </a:spcAft>
            </a:pPr>
            <a:r>
              <a:rPr lang="en-US" sz="2000" dirty="0">
                <a:ea typeface="Calibri" panose="020F0502020204030204" pitchFamily="34" charset="0"/>
                <a:cs typeface="Times New Roman" panose="02020603050405020304" pitchFamily="18" charset="0"/>
              </a:rPr>
              <a:t>Create a sustainable network that conducts patient-centered research and answers questions important to patients, caregivers, clinicians, and the broader healthcare community</a:t>
            </a:r>
          </a:p>
        </p:txBody>
      </p:sp>
      <p:sp>
        <p:nvSpPr>
          <p:cNvPr id="9" name="Rectangle 8"/>
          <p:cNvSpPr/>
          <p:nvPr/>
        </p:nvSpPr>
        <p:spPr>
          <a:xfrm>
            <a:off x="624758" y="1594480"/>
            <a:ext cx="6096000" cy="2053639"/>
          </a:xfrm>
          <a:prstGeom prst="rect">
            <a:avLst/>
          </a:prstGeom>
        </p:spPr>
        <p:txBody>
          <a:bodyPr>
            <a:spAutoFit/>
          </a:bodyPr>
          <a:lstStyle/>
          <a:p>
            <a:pPr>
              <a:lnSpc>
                <a:spcPct val="107000"/>
              </a:lnSpc>
              <a:spcAft>
                <a:spcPts val="800"/>
              </a:spcAft>
            </a:pPr>
            <a:r>
              <a:rPr lang="en-US" sz="2000" dirty="0">
                <a:ea typeface="Calibri" panose="020F0502020204030204" pitchFamily="34" charset="0"/>
                <a:cs typeface="Times New Roman" panose="02020603050405020304" pitchFamily="18" charset="0"/>
              </a:rPr>
              <a:t>PCORnet, the National Patient-Centered Clinical Research Network, is a tightly integrated partnership of 9 clinical research networks, 2 health plan research networks, coordinating centers, and a central office. Together, we can connect you to data for an unparalleled number of clinical trial-eligible patients.</a:t>
            </a:r>
          </a:p>
        </p:txBody>
      </p:sp>
      <p:pic>
        <p:nvPicPr>
          <p:cNvPr id="10" name="Picture 9">
            <a:extLst>
              <a:ext uri="{FF2B5EF4-FFF2-40B4-BE49-F238E27FC236}">
                <a16:creationId xmlns:a16="http://schemas.microsoft.com/office/drawing/2014/main" id="{75136711-9FB0-4868-84FC-CD1AB29111D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25625" b="28680"/>
          <a:stretch/>
        </p:blipFill>
        <p:spPr>
          <a:xfrm>
            <a:off x="7258238" y="962629"/>
            <a:ext cx="1374554" cy="332788"/>
          </a:xfrm>
          <a:prstGeom prst="rect">
            <a:avLst/>
          </a:prstGeom>
        </p:spPr>
      </p:pic>
      <p:pic>
        <p:nvPicPr>
          <p:cNvPr id="11" name="Picture 10">
            <a:extLst>
              <a:ext uri="{FF2B5EF4-FFF2-40B4-BE49-F238E27FC236}">
                <a16:creationId xmlns:a16="http://schemas.microsoft.com/office/drawing/2014/main" id="{B55B9914-6F5D-4A14-8291-BB21D03DBD0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7910" b="14518"/>
          <a:stretch/>
        </p:blipFill>
        <p:spPr>
          <a:xfrm>
            <a:off x="8762387" y="918805"/>
            <a:ext cx="1284243" cy="460770"/>
          </a:xfrm>
          <a:prstGeom prst="rect">
            <a:avLst/>
          </a:prstGeom>
        </p:spPr>
      </p:pic>
      <p:pic>
        <p:nvPicPr>
          <p:cNvPr id="12" name="Picture 11">
            <a:extLst>
              <a:ext uri="{FF2B5EF4-FFF2-40B4-BE49-F238E27FC236}">
                <a16:creationId xmlns:a16="http://schemas.microsoft.com/office/drawing/2014/main" id="{0F029924-2748-4F4B-BCC3-F1083EAF812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3379"/>
          <a:stretch/>
        </p:blipFill>
        <p:spPr>
          <a:xfrm>
            <a:off x="10250097" y="904448"/>
            <a:ext cx="823166" cy="540976"/>
          </a:xfrm>
          <a:prstGeom prst="rect">
            <a:avLst/>
          </a:prstGeom>
        </p:spPr>
      </p:pic>
      <p:pic>
        <p:nvPicPr>
          <p:cNvPr id="13" name="Picture 12">
            <a:extLst>
              <a:ext uri="{FF2B5EF4-FFF2-40B4-BE49-F238E27FC236}">
                <a16:creationId xmlns:a16="http://schemas.microsoft.com/office/drawing/2014/main" id="{C6C0BAC9-D353-4C23-B9C6-669C99FCEF5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7433" y="2679372"/>
            <a:ext cx="1269908" cy="590508"/>
          </a:xfrm>
          <a:prstGeom prst="rect">
            <a:avLst/>
          </a:prstGeom>
        </p:spPr>
      </p:pic>
      <p:pic>
        <p:nvPicPr>
          <p:cNvPr id="14" name="Picture 13">
            <a:extLst>
              <a:ext uri="{FF2B5EF4-FFF2-40B4-BE49-F238E27FC236}">
                <a16:creationId xmlns:a16="http://schemas.microsoft.com/office/drawing/2014/main" id="{D5758F26-5508-464F-A4FB-65316936416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7341" y="2623584"/>
            <a:ext cx="986224" cy="595727"/>
          </a:xfrm>
          <a:prstGeom prst="rect">
            <a:avLst/>
          </a:prstGeom>
        </p:spPr>
      </p:pic>
      <p:pic>
        <p:nvPicPr>
          <p:cNvPr id="15" name="Picture 14">
            <a:extLst>
              <a:ext uri="{FF2B5EF4-FFF2-40B4-BE49-F238E27FC236}">
                <a16:creationId xmlns:a16="http://schemas.microsoft.com/office/drawing/2014/main" id="{C2B7DE2A-88CE-4506-88D9-9072BCDA4CD3}"/>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1903" b="-2792"/>
          <a:stretch/>
        </p:blipFill>
        <p:spPr>
          <a:xfrm>
            <a:off x="7240736" y="1449757"/>
            <a:ext cx="1374554" cy="655226"/>
          </a:xfrm>
          <a:prstGeom prst="rect">
            <a:avLst/>
          </a:prstGeom>
        </p:spPr>
      </p:pic>
      <p:pic>
        <p:nvPicPr>
          <p:cNvPr id="16" name="Picture 15">
            <a:extLst>
              <a:ext uri="{FF2B5EF4-FFF2-40B4-BE49-F238E27FC236}">
                <a16:creationId xmlns:a16="http://schemas.microsoft.com/office/drawing/2014/main" id="{888DA26C-4A4A-4A3E-AD66-53137CB045F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239" y="1430597"/>
            <a:ext cx="1284243" cy="655226"/>
          </a:xfrm>
          <a:prstGeom prst="rect">
            <a:avLst/>
          </a:prstGeom>
        </p:spPr>
      </p:pic>
      <p:pic>
        <p:nvPicPr>
          <p:cNvPr id="17" name="Picture 16">
            <a:extLst>
              <a:ext uri="{FF2B5EF4-FFF2-40B4-BE49-F238E27FC236}">
                <a16:creationId xmlns:a16="http://schemas.microsoft.com/office/drawing/2014/main" id="{FE99100E-FE4C-4B4E-B1D9-FFA2C481DA7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6630" y="1493076"/>
            <a:ext cx="1302387" cy="665615"/>
          </a:xfrm>
          <a:prstGeom prst="rect">
            <a:avLst/>
          </a:prstGeom>
        </p:spPr>
      </p:pic>
      <p:pic>
        <p:nvPicPr>
          <p:cNvPr id="18" name="Picture 17">
            <a:extLst>
              <a:ext uri="{FF2B5EF4-FFF2-40B4-BE49-F238E27FC236}">
                <a16:creationId xmlns:a16="http://schemas.microsoft.com/office/drawing/2014/main" id="{CB72E4B4-FD6B-49C2-A9EA-CC20F7055A6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0736" y="2034527"/>
            <a:ext cx="1227457" cy="655226"/>
          </a:xfrm>
          <a:prstGeom prst="rect">
            <a:avLst/>
          </a:prstGeom>
        </p:spPr>
      </p:pic>
      <p:pic>
        <p:nvPicPr>
          <p:cNvPr id="19" name="Picture 18">
            <a:extLst>
              <a:ext uri="{FF2B5EF4-FFF2-40B4-BE49-F238E27FC236}">
                <a16:creationId xmlns:a16="http://schemas.microsoft.com/office/drawing/2014/main" id="{0B5B6E69-5881-4D75-BF79-09B88A62B5F0}"/>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1607" y="1994623"/>
            <a:ext cx="1279875" cy="655226"/>
          </a:xfrm>
          <a:prstGeom prst="rect">
            <a:avLst/>
          </a:prstGeom>
        </p:spPr>
      </p:pic>
      <p:pic>
        <p:nvPicPr>
          <p:cNvPr id="20" name="Picture 19">
            <a:extLst>
              <a:ext uri="{FF2B5EF4-FFF2-40B4-BE49-F238E27FC236}">
                <a16:creationId xmlns:a16="http://schemas.microsoft.com/office/drawing/2014/main" id="{30F52378-ECC1-4368-8A2D-BB0CFF02BF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6630" y="2206343"/>
            <a:ext cx="1302387" cy="445422"/>
          </a:xfrm>
          <a:prstGeom prst="rect">
            <a:avLst/>
          </a:prstGeom>
        </p:spPr>
      </p:pic>
      <p:sp>
        <p:nvSpPr>
          <p:cNvPr id="2" name="TextBox 1">
            <a:extLst>
              <a:ext uri="{FF2B5EF4-FFF2-40B4-BE49-F238E27FC236}">
                <a16:creationId xmlns:a16="http://schemas.microsoft.com/office/drawing/2014/main" id="{EB6C6EE6-08B0-4F86-BCD8-84127E9F7BA9}"/>
              </a:ext>
            </a:extLst>
          </p:cNvPr>
          <p:cNvSpPr txBox="1"/>
          <p:nvPr/>
        </p:nvSpPr>
        <p:spPr>
          <a:xfrm>
            <a:off x="2777067" y="6358714"/>
            <a:ext cx="3943691" cy="461665"/>
          </a:xfrm>
          <a:prstGeom prst="rect">
            <a:avLst/>
          </a:prstGeom>
          <a:noFill/>
        </p:spPr>
        <p:txBody>
          <a:bodyPr wrap="square" rtlCol="0">
            <a:spAutoFit/>
          </a:bodyPr>
          <a:lstStyle/>
          <a:p>
            <a:r>
              <a:rPr lang="en-US" sz="2400" dirty="0">
                <a:hlinkClick r:id="rId15"/>
              </a:rPr>
              <a:t>www.pcornet.org</a:t>
            </a:r>
            <a:r>
              <a:rPr lang="en-US" sz="2400" dirty="0"/>
              <a:t> </a:t>
            </a:r>
          </a:p>
        </p:txBody>
      </p:sp>
    </p:spTree>
    <p:extLst>
      <p:ext uri="{BB962C8B-B14F-4D97-AF65-F5344CB8AC3E}">
        <p14:creationId xmlns:p14="http://schemas.microsoft.com/office/powerpoint/2010/main" val="190112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40" y="1447018"/>
            <a:ext cx="6959751" cy="4866449"/>
          </a:xfrm>
        </p:spPr>
        <p:txBody>
          <a:bodyPr>
            <a:noAutofit/>
          </a:bodyPr>
          <a:lstStyle/>
          <a:p>
            <a:r>
              <a:rPr lang="en-US" sz="2400" dirty="0"/>
              <a:t>New York City Clinical Data Research Network or INSIGHT Clinical Research Network (INSIGHT CRN) was established to improve and streamline research in an effort to advance patient-centered research </a:t>
            </a:r>
          </a:p>
          <a:p>
            <a:r>
              <a:rPr lang="en-US" sz="2400" dirty="0"/>
              <a:t>Collects comprehensive medical histories for </a:t>
            </a:r>
            <a:r>
              <a:rPr lang="en-US" sz="2400" b="1" i="1" dirty="0"/>
              <a:t>approximately 12 million patients </a:t>
            </a:r>
            <a:r>
              <a:rPr lang="en-US" sz="2400" dirty="0"/>
              <a:t>while ensuring privacy and security of patients </a:t>
            </a:r>
          </a:p>
          <a:p>
            <a:r>
              <a:rPr lang="en-US" sz="2400" dirty="0"/>
              <a:t>Offers researchers and other users access to a de-identified database with clinical data on </a:t>
            </a:r>
            <a:r>
              <a:rPr lang="en-US" sz="2400" b="1" i="1" dirty="0"/>
              <a:t>4.5 million patients and 60 million encounters</a:t>
            </a:r>
          </a:p>
          <a:p>
            <a:pPr marL="0" indent="0" algn="ctr">
              <a:buNone/>
            </a:pPr>
            <a:endParaRPr lang="en-US" sz="3200" dirty="0">
              <a:hlinkClick r:id="rId3"/>
            </a:endParaRPr>
          </a:p>
          <a:p>
            <a:pPr marL="0" indent="0" algn="ctr">
              <a:buNone/>
            </a:pPr>
            <a:r>
              <a:rPr lang="en-US" sz="2400" dirty="0">
                <a:hlinkClick r:id="rId3"/>
              </a:rPr>
              <a:t>http://www.nyccdrn.org/</a:t>
            </a:r>
            <a:endParaRPr lang="en-US" sz="2400" b="1" i="1" dirty="0"/>
          </a:p>
          <a:p>
            <a:pPr marL="0" indent="0">
              <a:buNone/>
            </a:pPr>
            <a:endParaRPr lang="en-US" sz="3200" b="1" i="1" dirty="0"/>
          </a:p>
        </p:txBody>
      </p:sp>
      <p:pic>
        <p:nvPicPr>
          <p:cNvPr id="2050" name="Picture 2" descr="NYC-CD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49" y="94612"/>
            <a:ext cx="3401817" cy="11339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7641A16-5307-4AF2-88F2-CB017DE3D3E4}"/>
              </a:ext>
            </a:extLst>
          </p:cNvPr>
          <p:cNvGrpSpPr/>
          <p:nvPr/>
        </p:nvGrpSpPr>
        <p:grpSpPr>
          <a:xfrm>
            <a:off x="6743700" y="1049482"/>
            <a:ext cx="5320145" cy="4135337"/>
            <a:chOff x="1284208" y="737792"/>
            <a:chExt cx="7623919" cy="5663802"/>
          </a:xfrm>
        </p:grpSpPr>
        <p:sp>
          <p:nvSpPr>
            <p:cNvPr id="6" name="Oval 5">
              <a:extLst>
                <a:ext uri="{FF2B5EF4-FFF2-40B4-BE49-F238E27FC236}">
                  <a16:creationId xmlns:a16="http://schemas.microsoft.com/office/drawing/2014/main" id="{38379EAB-E946-4BBE-B7D5-357E04663F5D}"/>
                </a:ext>
              </a:extLst>
            </p:cNvPr>
            <p:cNvSpPr/>
            <p:nvPr/>
          </p:nvSpPr>
          <p:spPr>
            <a:xfrm>
              <a:off x="1860332" y="1282262"/>
              <a:ext cx="6658914" cy="48949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F80A67F-D7C6-4DC0-A04A-7479EAA825CA}"/>
                </a:ext>
              </a:extLst>
            </p:cNvPr>
            <p:cNvPicPr>
              <a:picLocks noChangeAspect="1"/>
            </p:cNvPicPr>
            <p:nvPr/>
          </p:nvPicPr>
          <p:blipFill>
            <a:blip r:embed="rId5"/>
            <a:stretch>
              <a:fillRect/>
            </a:stretch>
          </p:blipFill>
          <p:spPr>
            <a:xfrm>
              <a:off x="1700298" y="1781834"/>
              <a:ext cx="1076863" cy="727610"/>
            </a:xfrm>
            <a:prstGeom prst="rect">
              <a:avLst/>
            </a:prstGeom>
          </p:spPr>
        </p:pic>
        <p:pic>
          <p:nvPicPr>
            <p:cNvPr id="9" name="Picture 8">
              <a:extLst>
                <a:ext uri="{FF2B5EF4-FFF2-40B4-BE49-F238E27FC236}">
                  <a16:creationId xmlns:a16="http://schemas.microsoft.com/office/drawing/2014/main" id="{3BA2AE03-488F-4178-BAAE-7DB96F4F6642}"/>
                </a:ext>
              </a:extLst>
            </p:cNvPr>
            <p:cNvPicPr>
              <a:picLocks noChangeAspect="1"/>
            </p:cNvPicPr>
            <p:nvPr/>
          </p:nvPicPr>
          <p:blipFill>
            <a:blip r:embed="rId6"/>
            <a:stretch>
              <a:fillRect/>
            </a:stretch>
          </p:blipFill>
          <p:spPr>
            <a:xfrm>
              <a:off x="1284208" y="3440330"/>
              <a:ext cx="1074717" cy="1074717"/>
            </a:xfrm>
            <a:prstGeom prst="rect">
              <a:avLst/>
            </a:prstGeom>
          </p:spPr>
        </p:pic>
        <p:pic>
          <p:nvPicPr>
            <p:cNvPr id="10" name="Picture 9">
              <a:extLst>
                <a:ext uri="{FF2B5EF4-FFF2-40B4-BE49-F238E27FC236}">
                  <a16:creationId xmlns:a16="http://schemas.microsoft.com/office/drawing/2014/main" id="{93CB95B0-91D1-4FAA-9D3B-89E7FF413158}"/>
                </a:ext>
              </a:extLst>
            </p:cNvPr>
            <p:cNvPicPr>
              <a:picLocks noChangeAspect="1"/>
            </p:cNvPicPr>
            <p:nvPr/>
          </p:nvPicPr>
          <p:blipFill>
            <a:blip r:embed="rId7"/>
            <a:stretch>
              <a:fillRect/>
            </a:stretch>
          </p:blipFill>
          <p:spPr>
            <a:xfrm>
              <a:off x="4492153" y="737792"/>
              <a:ext cx="1079559" cy="1079559"/>
            </a:xfrm>
            <a:prstGeom prst="rect">
              <a:avLst/>
            </a:prstGeom>
          </p:spPr>
        </p:pic>
        <p:pic>
          <p:nvPicPr>
            <p:cNvPr id="11" name="Picture 10">
              <a:extLst>
                <a:ext uri="{FF2B5EF4-FFF2-40B4-BE49-F238E27FC236}">
                  <a16:creationId xmlns:a16="http://schemas.microsoft.com/office/drawing/2014/main" id="{ED87BC6D-97EC-4719-A7CE-BD436A63EE61}"/>
                </a:ext>
              </a:extLst>
            </p:cNvPr>
            <p:cNvPicPr>
              <a:picLocks noChangeAspect="1"/>
            </p:cNvPicPr>
            <p:nvPr/>
          </p:nvPicPr>
          <p:blipFill>
            <a:blip r:embed="rId8"/>
            <a:stretch>
              <a:fillRect/>
            </a:stretch>
          </p:blipFill>
          <p:spPr>
            <a:xfrm>
              <a:off x="7937012" y="3461350"/>
              <a:ext cx="971115" cy="971115"/>
            </a:xfrm>
            <a:prstGeom prst="rect">
              <a:avLst/>
            </a:prstGeom>
          </p:spPr>
        </p:pic>
        <p:pic>
          <p:nvPicPr>
            <p:cNvPr id="12" name="Picture 11">
              <a:extLst>
                <a:ext uri="{FF2B5EF4-FFF2-40B4-BE49-F238E27FC236}">
                  <a16:creationId xmlns:a16="http://schemas.microsoft.com/office/drawing/2014/main" id="{CC964AD3-1884-41B6-B58B-85A4F8AD0BD5}"/>
                </a:ext>
              </a:extLst>
            </p:cNvPr>
            <p:cNvPicPr>
              <a:picLocks noChangeAspect="1"/>
            </p:cNvPicPr>
            <p:nvPr/>
          </p:nvPicPr>
          <p:blipFill>
            <a:blip r:embed="rId9"/>
            <a:stretch>
              <a:fillRect/>
            </a:stretch>
          </p:blipFill>
          <p:spPr>
            <a:xfrm>
              <a:off x="3373052" y="5455701"/>
              <a:ext cx="1016745" cy="945893"/>
            </a:xfrm>
            <a:prstGeom prst="rect">
              <a:avLst/>
            </a:prstGeom>
          </p:spPr>
        </p:pic>
        <p:pic>
          <p:nvPicPr>
            <p:cNvPr id="13" name="Picture 12">
              <a:extLst>
                <a:ext uri="{FF2B5EF4-FFF2-40B4-BE49-F238E27FC236}">
                  <a16:creationId xmlns:a16="http://schemas.microsoft.com/office/drawing/2014/main" id="{E7647F41-F180-4C68-9436-0B1081568514}"/>
                </a:ext>
              </a:extLst>
            </p:cNvPr>
            <p:cNvPicPr>
              <a:picLocks noChangeAspect="1"/>
            </p:cNvPicPr>
            <p:nvPr/>
          </p:nvPicPr>
          <p:blipFill>
            <a:blip r:embed="rId10"/>
            <a:stretch>
              <a:fillRect/>
            </a:stretch>
          </p:blipFill>
          <p:spPr>
            <a:xfrm>
              <a:off x="6471198" y="5400213"/>
              <a:ext cx="991999" cy="991999"/>
            </a:xfrm>
            <a:prstGeom prst="rect">
              <a:avLst/>
            </a:prstGeom>
          </p:spPr>
        </p:pic>
        <p:pic>
          <p:nvPicPr>
            <p:cNvPr id="14" name="Picture 13">
              <a:extLst>
                <a:ext uri="{FF2B5EF4-FFF2-40B4-BE49-F238E27FC236}">
                  <a16:creationId xmlns:a16="http://schemas.microsoft.com/office/drawing/2014/main" id="{B083A8CA-05A2-42E4-AE5F-6D471140E9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8130" y="1537166"/>
              <a:ext cx="1012947" cy="1004151"/>
            </a:xfrm>
            <a:prstGeom prst="rect">
              <a:avLst/>
            </a:prstGeom>
          </p:spPr>
        </p:pic>
        <p:sp>
          <p:nvSpPr>
            <p:cNvPr id="15" name="Rectangle 14">
              <a:extLst>
                <a:ext uri="{FF2B5EF4-FFF2-40B4-BE49-F238E27FC236}">
                  <a16:creationId xmlns:a16="http://schemas.microsoft.com/office/drawing/2014/main" id="{DDEEAF61-B296-4BB1-9991-C793437CFB97}"/>
                </a:ext>
              </a:extLst>
            </p:cNvPr>
            <p:cNvSpPr/>
            <p:nvPr/>
          </p:nvSpPr>
          <p:spPr>
            <a:xfrm>
              <a:off x="3624417" y="2101503"/>
              <a:ext cx="3011217" cy="3276255"/>
            </a:xfrm>
            <a:prstGeom prst="rect">
              <a:avLst/>
            </a:prstGeom>
            <a:solidFill>
              <a:schemeClr val="bg1"/>
            </a:solidFill>
            <a:ln>
              <a:noFill/>
            </a:ln>
          </p:spPr>
          <p:txBody>
            <a:bodyPr wrap="square">
              <a:spAutoFit/>
            </a:bodyPr>
            <a:lstStyle/>
            <a:p>
              <a:pPr lvl="0" algn="ctr"/>
              <a:r>
                <a:rPr lang="en-US" sz="900" b="1" dirty="0">
                  <a:solidFill>
                    <a:srgbClr val="002060"/>
                  </a:solidFill>
                  <a:latin typeface="Open Sans"/>
                </a:rPr>
                <a:t>Central Database </a:t>
              </a:r>
              <a:br>
                <a:rPr lang="en-US" sz="900" b="1" dirty="0">
                  <a:solidFill>
                    <a:srgbClr val="002060"/>
                  </a:solidFill>
                  <a:latin typeface="Open Sans"/>
                </a:rPr>
              </a:br>
              <a:r>
                <a:rPr lang="en-US" sz="900" b="1" dirty="0">
                  <a:solidFill>
                    <a:srgbClr val="002060"/>
                  </a:solidFill>
                  <a:latin typeface="Open Sans"/>
                </a:rPr>
                <a:t>of 12 million Patients </a:t>
              </a:r>
            </a:p>
            <a:p>
              <a:pPr lvl="0" algn="ctr"/>
              <a:endParaRPr lang="en-US" sz="900" b="1" u="sng" dirty="0">
                <a:solidFill>
                  <a:srgbClr val="002060"/>
                </a:solidFill>
                <a:latin typeface="Open Sans"/>
                <a:cs typeface="Arial" panose="020B0604020202020204" pitchFamily="34" charset="0"/>
              </a:endParaRPr>
            </a:p>
            <a:p>
              <a:pPr lvl="0" algn="ctr"/>
              <a:r>
                <a:rPr lang="en-US" sz="900" u="sng" dirty="0">
                  <a:solidFill>
                    <a:srgbClr val="002060"/>
                  </a:solidFill>
                  <a:latin typeface="Arial" panose="020B0604020202020204" pitchFamily="34" charset="0"/>
                  <a:cs typeface="Arial" panose="020B0604020202020204" pitchFamily="34" charset="0"/>
                </a:rPr>
                <a:t>Current Data: </a:t>
              </a:r>
            </a:p>
            <a:p>
              <a:pPr lvl="0" algn="ctr"/>
              <a:r>
                <a:rPr lang="en-US" sz="900" dirty="0">
                  <a:solidFill>
                    <a:srgbClr val="002060"/>
                  </a:solidFill>
                  <a:latin typeface="Arial" panose="020B0604020202020204" pitchFamily="34" charset="0"/>
                  <a:cs typeface="Arial" panose="020B0604020202020204" pitchFamily="34" charset="0"/>
                </a:rPr>
                <a:t>EHR: 90M clinical encounters</a:t>
              </a:r>
              <a:br>
                <a:rPr lang="en-US" sz="900" dirty="0">
                  <a:solidFill>
                    <a:srgbClr val="002060"/>
                  </a:solidFill>
                  <a:latin typeface="Arial" panose="020B0604020202020204" pitchFamily="34" charset="0"/>
                  <a:cs typeface="Arial" panose="020B0604020202020204" pitchFamily="34" charset="0"/>
                </a:rPr>
              </a:br>
              <a:r>
                <a:rPr lang="en-US" sz="900" dirty="0">
                  <a:solidFill>
                    <a:srgbClr val="002060"/>
                  </a:solidFill>
                  <a:latin typeface="Arial" panose="020B0604020202020204" pitchFamily="34" charset="0"/>
                  <a:cs typeface="Arial" panose="020B0604020202020204" pitchFamily="34" charset="0"/>
                </a:rPr>
                <a:t>Claims: Medicare, Medicaid, 1199 </a:t>
              </a:r>
              <a:br>
                <a:rPr lang="en-US" sz="900" dirty="0">
                  <a:solidFill>
                    <a:srgbClr val="002060"/>
                  </a:solidFill>
                  <a:latin typeface="Arial" panose="020B0604020202020204" pitchFamily="34" charset="0"/>
                  <a:cs typeface="Arial" panose="020B0604020202020204" pitchFamily="34" charset="0"/>
                </a:rPr>
              </a:br>
              <a:r>
                <a:rPr lang="en-US" sz="900" dirty="0">
                  <a:solidFill>
                    <a:srgbClr val="002060"/>
                  </a:solidFill>
                  <a:latin typeface="Arial" panose="020B0604020202020204" pitchFamily="34" charset="0"/>
                  <a:cs typeface="Arial" panose="020B0604020202020204" pitchFamily="34" charset="0"/>
                </a:rPr>
                <a:t>Social Determinant data</a:t>
              </a:r>
              <a:br>
                <a:rPr lang="en-US" sz="900" dirty="0">
                  <a:solidFill>
                    <a:srgbClr val="002060"/>
                  </a:solidFill>
                  <a:latin typeface="Arial" panose="020B0604020202020204" pitchFamily="34" charset="0"/>
                  <a:cs typeface="Arial" panose="020B0604020202020204" pitchFamily="34" charset="0"/>
                </a:rPr>
              </a:br>
              <a:endParaRPr lang="en-US" sz="900" dirty="0">
                <a:solidFill>
                  <a:srgbClr val="002060"/>
                </a:solidFill>
                <a:latin typeface="Arial" panose="020B0604020202020204" pitchFamily="34" charset="0"/>
                <a:cs typeface="Arial" panose="020B0604020202020204" pitchFamily="34" charset="0"/>
              </a:endParaRPr>
            </a:p>
            <a:p>
              <a:pPr lvl="0" algn="ctr"/>
              <a:r>
                <a:rPr lang="en-US" sz="900" u="sng" dirty="0">
                  <a:solidFill>
                    <a:srgbClr val="002060"/>
                  </a:solidFill>
                  <a:latin typeface="Arial" panose="020B0604020202020204" pitchFamily="34" charset="0"/>
                  <a:cs typeface="Arial" panose="020B0604020202020204" pitchFamily="34" charset="0"/>
                </a:rPr>
                <a:t>Future Data:</a:t>
              </a:r>
            </a:p>
            <a:p>
              <a:pPr lvl="0" algn="ctr"/>
              <a:r>
                <a:rPr lang="en-US" sz="900" dirty="0">
                  <a:solidFill>
                    <a:srgbClr val="002060"/>
                  </a:solidFill>
                  <a:latin typeface="Arial" panose="020B0604020202020204" pitchFamily="34" charset="0"/>
                  <a:cs typeface="Arial" panose="020B0604020202020204" pitchFamily="34" charset="0"/>
                </a:rPr>
                <a:t>Other private claims data</a:t>
              </a:r>
              <a:br>
                <a:rPr lang="en-US" sz="900" dirty="0">
                  <a:solidFill>
                    <a:srgbClr val="002060"/>
                  </a:solidFill>
                  <a:latin typeface="Arial" panose="020B0604020202020204" pitchFamily="34" charset="0"/>
                  <a:cs typeface="Arial" panose="020B0604020202020204" pitchFamily="34" charset="0"/>
                </a:rPr>
              </a:br>
              <a:r>
                <a:rPr lang="en-US" sz="900" dirty="0">
                  <a:solidFill>
                    <a:srgbClr val="002060"/>
                  </a:solidFill>
                  <a:latin typeface="Arial" panose="020B0604020202020204" pitchFamily="34" charset="0"/>
                  <a:cs typeface="Arial" panose="020B0604020202020204" pitchFamily="34" charset="0"/>
                </a:rPr>
                <a:t>Bio specimen data, </a:t>
              </a:r>
            </a:p>
            <a:p>
              <a:pPr lvl="0" algn="ctr"/>
              <a:r>
                <a:rPr lang="en-US" sz="900" dirty="0">
                  <a:solidFill>
                    <a:srgbClr val="002060"/>
                  </a:solidFill>
                  <a:latin typeface="Arial" panose="020B0604020202020204" pitchFamily="34" charset="0"/>
                  <a:cs typeface="Arial" panose="020B0604020202020204" pitchFamily="34" charset="0"/>
                </a:rPr>
                <a:t>Registry, </a:t>
              </a:r>
            </a:p>
            <a:p>
              <a:pPr lvl="0" algn="ctr"/>
              <a:r>
                <a:rPr lang="en-US" sz="900" dirty="0">
                  <a:solidFill>
                    <a:srgbClr val="002060"/>
                  </a:solidFill>
                  <a:latin typeface="Arial" panose="020B0604020202020204" pitchFamily="34" charset="0"/>
                  <a:cs typeface="Arial" panose="020B0604020202020204" pitchFamily="34" charset="0"/>
                </a:rPr>
                <a:t>Patient reported outcomes</a:t>
              </a:r>
            </a:p>
          </p:txBody>
        </p:sp>
      </p:grpSp>
    </p:spTree>
    <p:extLst>
      <p:ext uri="{BB962C8B-B14F-4D97-AF65-F5344CB8AC3E}">
        <p14:creationId xmlns:p14="http://schemas.microsoft.com/office/powerpoint/2010/main" val="325673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97" y="1373100"/>
            <a:ext cx="6288065" cy="4313716"/>
          </a:xfrm>
        </p:spPr>
        <p:txBody>
          <a:bodyPr>
            <a:normAutofit/>
          </a:bodyPr>
          <a:lstStyle/>
          <a:p>
            <a:pPr algn="just"/>
            <a:r>
              <a:rPr lang="en-US" sz="2400" dirty="0"/>
              <a:t>Chicago Area Patient-Centered Outcomes Research Network (CAPriCORN) is an unprecedented collaboration of 10 healthcare systems in the Chicagoland region</a:t>
            </a:r>
          </a:p>
          <a:p>
            <a:pPr algn="just"/>
            <a:r>
              <a:rPr lang="en-US" sz="2400" dirty="0"/>
              <a:t>This network seeks to address the needs of an estimated </a:t>
            </a:r>
            <a:r>
              <a:rPr lang="en-US" sz="2400" b="1" i="1" dirty="0"/>
              <a:t>9.5 million residents</a:t>
            </a:r>
            <a:r>
              <a:rPr lang="en-US" sz="2400" dirty="0"/>
              <a:t>, including groups that experience significant health inequities partly due to variable access to high-quality care.</a:t>
            </a:r>
          </a:p>
          <a:p>
            <a:pPr algn="just"/>
            <a:r>
              <a:rPr lang="en-US" sz="2400" dirty="0"/>
              <a:t>Developed an adaptable common data model and a master data protocol to </a:t>
            </a:r>
            <a:r>
              <a:rPr lang="en-US" sz="2400" b="1" i="1" dirty="0"/>
              <a:t>longitudinally characterize over 1 million patients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61" y="0"/>
            <a:ext cx="2894072" cy="13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35510" y="5774501"/>
            <a:ext cx="3369833" cy="461665"/>
          </a:xfrm>
          <a:prstGeom prst="rect">
            <a:avLst/>
          </a:prstGeom>
        </p:spPr>
        <p:txBody>
          <a:bodyPr wrap="none">
            <a:spAutoFit/>
          </a:bodyPr>
          <a:lstStyle/>
          <a:p>
            <a:pPr algn="ctr"/>
            <a:r>
              <a:rPr lang="en-US" sz="2400" dirty="0">
                <a:hlinkClick r:id="rId4"/>
              </a:rPr>
              <a:t>http://capricorncdrn.org/</a:t>
            </a:r>
            <a:endParaRPr lang="en-US" sz="2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9569" y="1886132"/>
            <a:ext cx="2091185" cy="4452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7098" y="2606928"/>
            <a:ext cx="1670054" cy="5361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098" y="4362594"/>
            <a:ext cx="2089966" cy="3987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3031" y="3525842"/>
            <a:ext cx="1987156" cy="44479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9569" y="3400675"/>
            <a:ext cx="1416949" cy="61606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9569" y="4232313"/>
            <a:ext cx="1964480" cy="541491"/>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t="61792"/>
          <a:stretch/>
        </p:blipFill>
        <p:spPr>
          <a:xfrm>
            <a:off x="9402638" y="2606928"/>
            <a:ext cx="1808969" cy="414698"/>
          </a:xfrm>
          <a:prstGeom prst="rect">
            <a:avLst/>
          </a:prstGeom>
        </p:spPr>
      </p:pic>
      <p:pic>
        <p:nvPicPr>
          <p:cNvPr id="12" name="Picture 11" descr="\\D2UICMED\DFS-ROOT\HOMEGH\hgussin\DOCS\Forms\Logos\va_logo_no_text,blue.gif"/>
          <p:cNvPicPr>
            <a:picLocks noChangeAspect="1" noChangeArrowheads="1"/>
          </p:cNvPicPr>
          <p:nvPr/>
        </p:nvPicPr>
        <p:blipFill>
          <a:blip r:embed="rId12">
            <a:extLst>
              <a:ext uri="{28A0092B-C50C-407E-A947-70E740481C1C}">
                <a14:useLocalDpi xmlns:a14="http://schemas.microsoft.com/office/drawing/2010/main" val="0"/>
              </a:ext>
            </a:extLst>
          </a:blip>
          <a:srcRect l="13818" r="10207"/>
          <a:stretch>
            <a:fillRect/>
          </a:stretch>
        </p:blipFill>
        <p:spPr bwMode="auto">
          <a:xfrm>
            <a:off x="9129941" y="4922585"/>
            <a:ext cx="776614" cy="58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3175" y="1816275"/>
            <a:ext cx="2085981" cy="490026"/>
          </a:xfrm>
          <a:prstGeom prst="rect">
            <a:avLst/>
          </a:prstGeom>
        </p:spPr>
      </p:pic>
      <p:pic>
        <p:nvPicPr>
          <p:cNvPr id="14" name="Picture 13"/>
          <p:cNvPicPr>
            <a:picLocks noChangeAspect="1"/>
          </p:cNvPicPr>
          <p:nvPr/>
        </p:nvPicPr>
        <p:blipFill>
          <a:blip r:embed="rId14"/>
          <a:stretch>
            <a:fillRect/>
          </a:stretch>
        </p:blipFill>
        <p:spPr>
          <a:xfrm>
            <a:off x="8180808" y="1144146"/>
            <a:ext cx="2158486" cy="417307"/>
          </a:xfrm>
          <a:prstGeom prst="rect">
            <a:avLst/>
          </a:prstGeom>
        </p:spPr>
      </p:pic>
    </p:spTree>
    <p:extLst>
      <p:ext uri="{BB962C8B-B14F-4D97-AF65-F5344CB8AC3E}">
        <p14:creationId xmlns:p14="http://schemas.microsoft.com/office/powerpoint/2010/main" val="151429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5129</TotalTime>
  <Words>2849</Words>
  <Application>Microsoft Office PowerPoint</Application>
  <PresentationFormat>Widescreen</PresentationFormat>
  <Paragraphs>639</Paragraphs>
  <Slides>34</Slides>
  <Notes>29</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Abadi MT Condensed Extra Bold</vt:lpstr>
      <vt:lpstr>Arial</vt:lpstr>
      <vt:lpstr>Arial Narrow</vt:lpstr>
      <vt:lpstr>Calibri</vt:lpstr>
      <vt:lpstr>Calibri Light</vt:lpstr>
      <vt:lpstr>Corbel</vt:lpstr>
      <vt:lpstr>Courier New</vt:lpstr>
      <vt:lpstr>Gill Sans MT</vt:lpstr>
      <vt:lpstr>Helvetica Neue Condensed</vt:lpstr>
      <vt:lpstr>intro-reg</vt:lpstr>
      <vt:lpstr>Open Sans</vt:lpstr>
      <vt:lpstr>Times New Roman</vt:lpstr>
      <vt:lpstr>Wingdings</vt:lpstr>
      <vt:lpstr>Office Theme</vt:lpstr>
      <vt:lpstr>Preventing “Tipping Points” in  High Comorbidity Patients:  A Lifeline from Health Coaches</vt:lpstr>
      <vt:lpstr>PowerPoint Presentation</vt:lpstr>
      <vt:lpstr>PowerPoint Presentation</vt:lpstr>
      <vt:lpstr>PowerPoint Presentation</vt:lpstr>
      <vt:lpstr>Chicago Health System Partners</vt:lpstr>
      <vt:lpstr>New York City Health Systems Partners</vt:lpstr>
      <vt:lpstr>PowerPoint Presentation</vt:lpstr>
      <vt:lpstr>PowerPoint Presentation</vt:lpstr>
      <vt:lpstr>PowerPoint Presentation</vt:lpstr>
      <vt:lpstr>PowerPoint Presentation</vt:lpstr>
      <vt:lpstr>Tipping Points - Background  Patients with Multiple Chronic Diseases:</vt:lpstr>
      <vt:lpstr>Tipping Points - Background </vt:lpstr>
      <vt:lpstr>Tipping Points - Background </vt:lpstr>
      <vt:lpstr>Tipping Points – Research Team</vt:lpstr>
      <vt:lpstr>Tipping Points – Practice Settings</vt:lpstr>
      <vt:lpstr>Tipping Points – Patients Charlson Comorbidity Index (CCI)</vt:lpstr>
      <vt:lpstr>ClinvestiGator – Study Database System</vt:lpstr>
      <vt:lpstr>Tipping Points – Patients Charlson Comorbidity Index (CCI) Distribution</vt:lpstr>
      <vt:lpstr>Tipping Points - Intervention</vt:lpstr>
      <vt:lpstr>Tipping Points – PCMH versus  PCMH with Health Coaching (PCMH+)</vt:lpstr>
      <vt:lpstr>Tipping Points - Intervention</vt:lpstr>
      <vt:lpstr>PowerPoint Presentation</vt:lpstr>
      <vt:lpstr>PowerPoint Presentation</vt:lpstr>
      <vt:lpstr>Tipping Points - Key Demographics</vt:lpstr>
      <vt:lpstr>Tipping Points - Outcomes       </vt:lpstr>
      <vt:lpstr>PowerPoint Presentation</vt:lpstr>
      <vt:lpstr>Recruitment &amp; Randomization Design  N = 1920 </vt:lpstr>
      <vt:lpstr>Dissemination Charlson Comorbidity Index (CCI)  Corresponding Conditions Addressed by  PCORnet Patient-Powered Research Networks (PPRNs )</vt:lpstr>
      <vt:lpstr>PowerPoint Presentation</vt:lpstr>
      <vt:lpstr>PowerPoint Presentation</vt:lpstr>
      <vt:lpstr>CDN Harvard Clinical Leadership Training</vt:lpstr>
      <vt:lpstr>Tipping Points - Study Measures</vt:lpstr>
      <vt:lpstr>PowerPoint Presentation</vt:lpstr>
      <vt:lpstr>Health Coach Training Manual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Tipping Points</dc:title>
  <dc:creator>Shelly Sital</dc:creator>
  <cp:lastModifiedBy>CC-GUEST</cp:lastModifiedBy>
  <cp:revision>151</cp:revision>
  <cp:lastPrinted>2019-06-25T02:11:18Z</cp:lastPrinted>
  <dcterms:created xsi:type="dcterms:W3CDTF">2019-01-07T16:12:00Z</dcterms:created>
  <dcterms:modified xsi:type="dcterms:W3CDTF">2019-06-25T02:13:37Z</dcterms:modified>
</cp:coreProperties>
</file>