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178B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78B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78B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178B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75690"/>
            <a:ext cx="12180424" cy="7823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225" y="314528"/>
            <a:ext cx="93052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178B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0275" y="1636738"/>
            <a:ext cx="6213475" cy="426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753" y="755777"/>
            <a:ext cx="9178290" cy="202946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algn="ctr" marL="12700" marR="5080" indent="-635">
              <a:lnSpc>
                <a:spcPts val="5250"/>
              </a:lnSpc>
              <a:spcBef>
                <a:spcPts val="229"/>
              </a:spcBef>
            </a:pPr>
            <a:r>
              <a:rPr dirty="0">
                <a:solidFill>
                  <a:srgbClr val="4177BD"/>
                </a:solidFill>
              </a:rPr>
              <a:t>SaFETy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score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as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a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predictor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of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 spc="-25">
                <a:solidFill>
                  <a:srgbClr val="4177BD"/>
                </a:solidFill>
              </a:rPr>
              <a:t>gun </a:t>
            </a:r>
            <a:r>
              <a:rPr dirty="0">
                <a:solidFill>
                  <a:srgbClr val="4177BD"/>
                </a:solidFill>
              </a:rPr>
              <a:t>violence</a:t>
            </a:r>
            <a:r>
              <a:rPr dirty="0" spc="-4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in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adolescent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/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young</a:t>
            </a:r>
            <a:r>
              <a:rPr dirty="0" spc="-30">
                <a:solidFill>
                  <a:srgbClr val="4177BD"/>
                </a:solidFill>
              </a:rPr>
              <a:t> </a:t>
            </a:r>
            <a:r>
              <a:rPr dirty="0" spc="-10">
                <a:solidFill>
                  <a:srgbClr val="4177BD"/>
                </a:solidFill>
              </a:rPr>
              <a:t>adult </a:t>
            </a:r>
            <a:r>
              <a:rPr dirty="0">
                <a:solidFill>
                  <a:srgbClr val="4177BD"/>
                </a:solidFill>
              </a:rPr>
              <a:t>patients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in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a</a:t>
            </a:r>
            <a:r>
              <a:rPr dirty="0" spc="-25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primary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>
                <a:solidFill>
                  <a:srgbClr val="4177BD"/>
                </a:solidFill>
              </a:rPr>
              <a:t>care</a:t>
            </a:r>
            <a:r>
              <a:rPr dirty="0" spc="-20">
                <a:solidFill>
                  <a:srgbClr val="4177BD"/>
                </a:solidFill>
              </a:rPr>
              <a:t> </a:t>
            </a:r>
            <a:r>
              <a:rPr dirty="0" spc="-10">
                <a:solidFill>
                  <a:srgbClr val="4177BD"/>
                </a:solidFill>
              </a:rPr>
              <a:t>setting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62190" y="2955240"/>
            <a:ext cx="746505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Sanjay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Batish</a:t>
            </a:r>
            <a:r>
              <a:rPr dirty="0" baseline="32051" sz="1950">
                <a:latin typeface="Calibri"/>
                <a:cs typeface="Calibri"/>
              </a:rPr>
              <a:t>1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MD;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Anna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Gilbert</a:t>
            </a:r>
            <a:r>
              <a:rPr dirty="0" baseline="32051" sz="1950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Cory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Lutgen</a:t>
            </a:r>
            <a:r>
              <a:rPr dirty="0" baseline="32051" sz="1950">
                <a:latin typeface="Calibri"/>
                <a:cs typeface="Calibri"/>
              </a:rPr>
              <a:t>3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Elisabeth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Callen</a:t>
            </a:r>
            <a:r>
              <a:rPr dirty="0" baseline="32051" sz="1950">
                <a:latin typeface="Calibri"/>
                <a:cs typeface="Calibri"/>
              </a:rPr>
              <a:t>3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PhD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baseline="32051" sz="1950">
                <a:latin typeface="Calibri"/>
                <a:cs typeface="Calibri"/>
              </a:rPr>
              <a:t>1</a:t>
            </a:r>
            <a:r>
              <a:rPr dirty="0" sz="2000">
                <a:latin typeface="Calibri"/>
                <a:cs typeface="Calibri"/>
              </a:rPr>
              <a:t>Batish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Family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Medicine;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baseline="32051" sz="1950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MedServe;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baseline="32051" sz="1950">
                <a:latin typeface="Calibri"/>
                <a:cs typeface="Calibri"/>
              </a:rPr>
              <a:t>3</a:t>
            </a:r>
            <a:r>
              <a:rPr dirty="0" sz="2000">
                <a:latin typeface="Calibri"/>
                <a:cs typeface="Calibri"/>
              </a:rPr>
              <a:t>AAFP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National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Research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6" y="4377166"/>
            <a:ext cx="1374692" cy="7810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2311" y="4388625"/>
            <a:ext cx="2013913" cy="8747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2863" y="4388613"/>
            <a:ext cx="1772953" cy="8748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9574" y="4446988"/>
            <a:ext cx="3514220" cy="65893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240520" y="5410209"/>
            <a:ext cx="769810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4380" marR="5080" indent="-742315">
              <a:lnSpc>
                <a:spcPct val="114599"/>
              </a:lnSpc>
              <a:spcBef>
                <a:spcPts val="100"/>
              </a:spcBef>
            </a:pPr>
            <a:r>
              <a:rPr dirty="0" sz="1200">
                <a:latin typeface="Trebuchet MS"/>
                <a:cs typeface="Trebuchet MS"/>
              </a:rPr>
              <a:t>This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research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was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made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possible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through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an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award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from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American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Academy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of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Family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Physicians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Foundation </a:t>
            </a:r>
            <a:r>
              <a:rPr dirty="0" sz="1200">
                <a:latin typeface="Trebuchet MS"/>
                <a:cs typeface="Trebuchet MS"/>
              </a:rPr>
              <a:t>and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support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of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American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Academy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of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Family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Physicians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National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Research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Network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314528"/>
            <a:ext cx="57454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Research</a:t>
            </a:r>
            <a:r>
              <a:rPr dirty="0" spc="-25"/>
              <a:t> </a:t>
            </a:r>
            <a:r>
              <a:rPr dirty="0" spc="-10"/>
              <a:t>Question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1225" y="952368"/>
            <a:ext cx="10259060" cy="400685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Research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Question</a:t>
            </a:r>
            <a:endParaRPr sz="2400">
              <a:latin typeface="Calibri"/>
              <a:cs typeface="Calibri"/>
            </a:endParaRPr>
          </a:p>
          <a:p>
            <a:pPr marL="469900" marR="468630">
              <a:lnSpc>
                <a:spcPct val="114599"/>
              </a:lnSpc>
              <a:spcBef>
                <a:spcPts val="825"/>
              </a:spcBef>
            </a:pP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SaFETy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questionnaire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valid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predictor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violence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non-urban </a:t>
            </a:r>
            <a:r>
              <a:rPr dirty="0" sz="2400">
                <a:latin typeface="Calibri"/>
                <a:cs typeface="Calibri"/>
              </a:rPr>
              <a:t>primary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setting?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Research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14599"/>
              </a:lnSpc>
              <a:spcBef>
                <a:spcPts val="825"/>
              </a:spcBef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adolescents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screened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violence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exposure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non-</a:t>
            </a:r>
            <a:r>
              <a:rPr dirty="0" sz="2400">
                <a:latin typeface="Calibri"/>
                <a:cs typeface="Calibri"/>
              </a:rPr>
              <a:t>urban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primary </a:t>
            </a:r>
            <a:r>
              <a:rPr dirty="0" sz="2400">
                <a:latin typeface="Calibri"/>
                <a:cs typeface="Calibri"/>
              </a:rPr>
              <a:t>care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setting?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70"/>
              </a:spcBef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PCP’s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reducing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violence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epidemic?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dirty="0" spc="-30"/>
              <a:t> </a:t>
            </a:r>
            <a:r>
              <a:rPr dirty="0"/>
              <a:t>Design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Method</a:t>
            </a:r>
            <a:r>
              <a:rPr dirty="0" spc="-25"/>
              <a:t> </a:t>
            </a:r>
            <a:r>
              <a:rPr dirty="0" spc="-50"/>
              <a:t>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1225" y="2532797"/>
            <a:ext cx="3629025" cy="3063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240">
              <a:lnSpc>
                <a:spcPct val="1295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Study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Design:</a:t>
            </a:r>
            <a:r>
              <a:rPr dirty="0" sz="1400" spc="114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6-</a:t>
            </a:r>
            <a:r>
              <a:rPr dirty="0" sz="1400">
                <a:latin typeface="Calibri"/>
                <a:cs typeface="Calibri"/>
              </a:rPr>
              <a:t>month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longitudinal,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quantitative, survey-</a:t>
            </a:r>
            <a:r>
              <a:rPr dirty="0" sz="1400">
                <a:latin typeface="Calibri"/>
                <a:cs typeface="Calibri"/>
              </a:rPr>
              <a:t>based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study</a:t>
            </a:r>
            <a:endParaRPr sz="1400">
              <a:latin typeface="Calibri"/>
              <a:cs typeface="Calibri"/>
            </a:endParaRPr>
          </a:p>
          <a:p>
            <a:pPr marL="12700" marR="380365">
              <a:lnSpc>
                <a:spcPct val="129500"/>
              </a:lnSpc>
            </a:pPr>
            <a:r>
              <a:rPr dirty="0" sz="1400" b="1">
                <a:latin typeface="Calibri"/>
                <a:cs typeface="Calibri"/>
              </a:rPr>
              <a:t>Setting:</a:t>
            </a:r>
            <a:r>
              <a:rPr dirty="0" sz="1400" spc="7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four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non-</a:t>
            </a:r>
            <a:r>
              <a:rPr dirty="0" sz="1400">
                <a:latin typeface="Calibri"/>
                <a:cs typeface="Calibri"/>
              </a:rPr>
              <a:t>urban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primary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clinics </a:t>
            </a:r>
            <a:r>
              <a:rPr dirty="0" sz="1400" b="1">
                <a:latin typeface="Calibri"/>
                <a:cs typeface="Calibri"/>
              </a:rPr>
              <a:t>Participants:</a:t>
            </a:r>
            <a:r>
              <a:rPr dirty="0" sz="1400" spc="10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adolescent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ages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14-</a:t>
            </a:r>
            <a:r>
              <a:rPr dirty="0" sz="1400" spc="-25">
                <a:latin typeface="Calibri"/>
                <a:cs typeface="Calibri"/>
              </a:rPr>
              <a:t>24 </a:t>
            </a:r>
            <a:r>
              <a:rPr dirty="0" sz="1400" b="1">
                <a:latin typeface="Calibri"/>
                <a:cs typeface="Calibri"/>
              </a:rPr>
              <a:t>Variables:</a:t>
            </a:r>
            <a:r>
              <a:rPr dirty="0" sz="1400" spc="7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SaFETy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score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other </a:t>
            </a:r>
            <a:r>
              <a:rPr dirty="0" sz="1400">
                <a:latin typeface="Calibri"/>
                <a:cs typeface="Calibri"/>
              </a:rPr>
              <a:t>assessments/survey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questions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demographics,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gun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violence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exposure </a:t>
            </a:r>
            <a:r>
              <a:rPr dirty="0" sz="1400" b="1">
                <a:latin typeface="Calibri"/>
                <a:cs typeface="Calibri"/>
              </a:rPr>
              <a:t>Analysis:</a:t>
            </a:r>
            <a:r>
              <a:rPr dirty="0" sz="1400" spc="85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Mann-</a:t>
            </a:r>
            <a:r>
              <a:rPr dirty="0" sz="1400">
                <a:latin typeface="Calibri"/>
                <a:cs typeface="Calibri"/>
              </a:rPr>
              <a:t>Whitney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Wilcoxon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Signed </a:t>
            </a:r>
            <a:r>
              <a:rPr dirty="0" sz="1400" spc="-20">
                <a:latin typeface="Calibri"/>
                <a:cs typeface="Calibri"/>
              </a:rPr>
              <a:t>Rank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9500"/>
              </a:lnSpc>
            </a:pPr>
            <a:r>
              <a:rPr dirty="0" sz="1400" spc="-10" b="1">
                <a:latin typeface="Calibri"/>
                <a:cs typeface="Calibri"/>
              </a:rPr>
              <a:t>Limitations</a:t>
            </a:r>
            <a:r>
              <a:rPr dirty="0" sz="1400" spc="-20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small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sample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size,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limited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time</a:t>
            </a:r>
            <a:r>
              <a:rPr dirty="0" sz="1400" spc="-10">
                <a:latin typeface="Calibri"/>
                <a:cs typeface="Calibri"/>
              </a:rPr>
              <a:t> frame (6-</a:t>
            </a:r>
            <a:r>
              <a:rPr dirty="0" sz="1400">
                <a:latin typeface="Calibri"/>
                <a:cs typeface="Calibri"/>
              </a:rPr>
              <a:t>months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vs.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24-months)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925842" y="2480075"/>
            <a:ext cx="6428105" cy="2507615"/>
            <a:chOff x="4925842" y="2480075"/>
            <a:chExt cx="6428105" cy="25076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842" y="2480075"/>
              <a:ext cx="6427956" cy="25074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649" y="3645600"/>
              <a:ext cx="193199" cy="1763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4074" y="3583500"/>
              <a:ext cx="193199" cy="1763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2924" y="4493375"/>
              <a:ext cx="193199" cy="1763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8025" y="2698875"/>
              <a:ext cx="193199" cy="17639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998875" y="1198622"/>
            <a:ext cx="4093210" cy="8553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Figure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1: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Location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Participating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Clinics</a:t>
            </a:r>
            <a:endParaRPr sz="1600">
              <a:latin typeface="Calibri"/>
              <a:cs typeface="Calibri"/>
            </a:endParaRPr>
          </a:p>
          <a:p>
            <a:pPr marL="2433320" marR="5080">
              <a:lnSpc>
                <a:spcPct val="114599"/>
              </a:lnSpc>
              <a:spcBef>
                <a:spcPts val="1310"/>
              </a:spcBef>
            </a:pPr>
            <a:r>
              <a:rPr dirty="0" sz="1200" b="1">
                <a:solidFill>
                  <a:srgbClr val="EEA121"/>
                </a:solidFill>
                <a:latin typeface="Calibri"/>
                <a:cs typeface="Calibri"/>
              </a:rPr>
              <a:t>Roanoke</a:t>
            </a:r>
            <a:r>
              <a:rPr dirty="0" sz="1200" spc="-35" b="1">
                <a:solidFill>
                  <a:srgbClr val="EEA121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EA121"/>
                </a:solidFill>
                <a:latin typeface="Calibri"/>
                <a:cs typeface="Calibri"/>
              </a:rPr>
              <a:t>Chowan </a:t>
            </a:r>
            <a:r>
              <a:rPr dirty="0" sz="1200" b="1">
                <a:solidFill>
                  <a:srgbClr val="EEA121"/>
                </a:solidFill>
                <a:latin typeface="Calibri"/>
                <a:cs typeface="Calibri"/>
              </a:rPr>
              <a:t>Community</a:t>
            </a:r>
            <a:r>
              <a:rPr dirty="0" sz="1200" spc="-40" b="1">
                <a:solidFill>
                  <a:srgbClr val="EEA121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EA121"/>
                </a:solidFill>
                <a:latin typeface="Calibri"/>
                <a:cs typeface="Calibri"/>
              </a:rPr>
              <a:t>Health</a:t>
            </a:r>
            <a:r>
              <a:rPr dirty="0" sz="1200" spc="-35" b="1">
                <a:solidFill>
                  <a:srgbClr val="EEA121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EA121"/>
                </a:solidFill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98875" y="4274834"/>
            <a:ext cx="120904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b="1">
                <a:solidFill>
                  <a:srgbClr val="AB2641"/>
                </a:solidFill>
                <a:latin typeface="Calibri"/>
                <a:cs typeface="Calibri"/>
              </a:rPr>
              <a:t>Piedmont</a:t>
            </a:r>
            <a:r>
              <a:rPr dirty="0" sz="1200" spc="-35" b="1">
                <a:solidFill>
                  <a:srgbClr val="AB2641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AB2641"/>
                </a:solidFill>
                <a:latin typeface="Calibri"/>
                <a:cs typeface="Calibri"/>
              </a:rPr>
              <a:t>Adult</a:t>
            </a:r>
            <a:r>
              <a:rPr dirty="0" sz="1200" spc="-30" b="1">
                <a:solidFill>
                  <a:srgbClr val="AB2641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AB2641"/>
                </a:solidFill>
                <a:latin typeface="Calibri"/>
                <a:cs typeface="Calibri"/>
              </a:rPr>
              <a:t>&amp; </a:t>
            </a:r>
            <a:r>
              <a:rPr dirty="0" sz="1200" b="1">
                <a:solidFill>
                  <a:srgbClr val="AB2641"/>
                </a:solidFill>
                <a:latin typeface="Calibri"/>
                <a:cs typeface="Calibri"/>
              </a:rPr>
              <a:t>Pediatric</a:t>
            </a:r>
            <a:r>
              <a:rPr dirty="0" sz="1200" spc="-45" b="1">
                <a:solidFill>
                  <a:srgbClr val="AB2641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AB2641"/>
                </a:solidFill>
                <a:latin typeface="Calibri"/>
                <a:cs typeface="Calibri"/>
              </a:rPr>
              <a:t>Medicine Associates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39625" y="5279229"/>
            <a:ext cx="1490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178BD"/>
                </a:solidFill>
                <a:latin typeface="Calibri"/>
                <a:cs typeface="Calibri"/>
              </a:rPr>
              <a:t>Batish</a:t>
            </a:r>
            <a:r>
              <a:rPr dirty="0" sz="1200" spc="-30" b="1">
                <a:solidFill>
                  <a:srgbClr val="4178BD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178BD"/>
                </a:solidFill>
                <a:latin typeface="Calibri"/>
                <a:cs typeface="Calibri"/>
              </a:rPr>
              <a:t>Family</a:t>
            </a:r>
            <a:r>
              <a:rPr dirty="0" sz="1200" spc="-30" b="1">
                <a:solidFill>
                  <a:srgbClr val="4178BD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4178BD"/>
                </a:solidFill>
                <a:latin typeface="Calibri"/>
                <a:cs typeface="Calibri"/>
              </a:rPr>
              <a:t>Medicine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44174" y="4827808"/>
            <a:ext cx="106108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b="1">
                <a:solidFill>
                  <a:srgbClr val="919191"/>
                </a:solidFill>
                <a:latin typeface="Calibri"/>
                <a:cs typeface="Calibri"/>
              </a:rPr>
              <a:t>Cabarrus</a:t>
            </a:r>
            <a:r>
              <a:rPr dirty="0" sz="1200" spc="-40" b="1">
                <a:solidFill>
                  <a:srgbClr val="919191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919191"/>
                </a:solidFill>
                <a:latin typeface="Calibri"/>
                <a:cs typeface="Calibri"/>
              </a:rPr>
              <a:t>Rowan Community </a:t>
            </a:r>
            <a:r>
              <a:rPr dirty="0" sz="1200" b="1">
                <a:solidFill>
                  <a:srgbClr val="919191"/>
                </a:solidFill>
                <a:latin typeface="Calibri"/>
                <a:cs typeface="Calibri"/>
              </a:rPr>
              <a:t>Health</a:t>
            </a:r>
            <a:r>
              <a:rPr dirty="0" sz="1200" spc="-30" b="1">
                <a:solidFill>
                  <a:srgbClr val="919191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919191"/>
                </a:solidFill>
                <a:latin typeface="Calibri"/>
                <a:cs typeface="Calibri"/>
              </a:rPr>
              <a:t>Centers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786369" y="2153170"/>
            <a:ext cx="4709160" cy="3055620"/>
            <a:chOff x="5786369" y="2153170"/>
            <a:chExt cx="4709160" cy="3055620"/>
          </a:xfrm>
        </p:grpSpPr>
        <p:sp>
          <p:nvSpPr>
            <p:cNvPr id="15" name="object 15" descr=""/>
            <p:cNvSpPr/>
            <p:nvPr/>
          </p:nvSpPr>
          <p:spPr>
            <a:xfrm>
              <a:off x="5878406" y="3782696"/>
              <a:ext cx="1336040" cy="417830"/>
            </a:xfrm>
            <a:custGeom>
              <a:avLst/>
              <a:gdLst/>
              <a:ahLst/>
              <a:cxnLst/>
              <a:rect l="l" t="t" r="r" b="b"/>
              <a:pathLst>
                <a:path w="1336040" h="417829">
                  <a:moveTo>
                    <a:pt x="1336007" y="0"/>
                  </a:moveTo>
                  <a:lnTo>
                    <a:pt x="0" y="417692"/>
                  </a:lnTo>
                </a:path>
              </a:pathLst>
            </a:custGeom>
            <a:ln w="19049">
              <a:solidFill>
                <a:srgbClr val="AB26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6369" y="4160832"/>
              <a:ext cx="110951" cy="7911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994264" y="3720596"/>
              <a:ext cx="671830" cy="973455"/>
            </a:xfrm>
            <a:custGeom>
              <a:avLst/>
              <a:gdLst/>
              <a:ahLst/>
              <a:cxnLst/>
              <a:rect l="l" t="t" r="r" b="b"/>
              <a:pathLst>
                <a:path w="671829" h="973454">
                  <a:moveTo>
                    <a:pt x="671573" y="0"/>
                  </a:moveTo>
                  <a:lnTo>
                    <a:pt x="0" y="973029"/>
                  </a:lnTo>
                </a:path>
              </a:pathLst>
            </a:custGeom>
            <a:ln w="1904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5633" y="4666228"/>
              <a:ext cx="94052" cy="1080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458031" y="2200163"/>
              <a:ext cx="1076960" cy="518159"/>
            </a:xfrm>
            <a:custGeom>
              <a:avLst/>
              <a:gdLst/>
              <a:ahLst/>
              <a:cxnLst/>
              <a:rect l="l" t="t" r="r" b="b"/>
              <a:pathLst>
                <a:path w="1076959" h="518160">
                  <a:moveTo>
                    <a:pt x="1076592" y="51776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EEA1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0597" y="2153170"/>
              <a:ext cx="110596" cy="8487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434360" y="4630471"/>
              <a:ext cx="975360" cy="527685"/>
            </a:xfrm>
            <a:custGeom>
              <a:avLst/>
              <a:gdLst/>
              <a:ahLst/>
              <a:cxnLst/>
              <a:rect l="l" t="t" r="r" b="b"/>
              <a:pathLst>
                <a:path w="975359" h="527685">
                  <a:moveTo>
                    <a:pt x="0" y="0"/>
                  </a:moveTo>
                  <a:lnTo>
                    <a:pt x="975256" y="527334"/>
                  </a:lnTo>
                </a:path>
              </a:pathLst>
            </a:custGeom>
            <a:ln w="19049">
              <a:solidFill>
                <a:srgbClr val="4177B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85126" y="5120602"/>
              <a:ext cx="110061" cy="87847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9146" y="1487324"/>
            <a:ext cx="713076" cy="736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dirty="0" spc="-30"/>
              <a:t> </a:t>
            </a:r>
            <a:r>
              <a:rPr dirty="0"/>
              <a:t>Design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Method</a:t>
            </a:r>
            <a:r>
              <a:rPr dirty="0" spc="-25"/>
              <a:t> II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150275" y="1636738"/>
          <a:ext cx="6213475" cy="4262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325"/>
                <a:gridCol w="2154554"/>
                <a:gridCol w="1570989"/>
                <a:gridCol w="1010919"/>
              </a:tblGrid>
              <a:tr h="3917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SaFETy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Acronym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Question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Scale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Contribution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(never)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past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months,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including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(once)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u="heavy" sz="1200" b="1">
                          <a:solidFill>
                            <a:srgbClr val="AB2641"/>
                          </a:solidFill>
                          <a:uFill>
                            <a:solidFill>
                              <a:srgbClr val="AB2641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erious</a:t>
                      </a:r>
                      <a:r>
                        <a:rPr dirty="0" sz="1200" spc="-4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Fighting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today,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how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often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did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(twice)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into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serious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fight?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(3-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times)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4+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(6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times)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725" marR="392430">
                        <a:lnSpc>
                          <a:spcPct val="114599"/>
                        </a:lnSpc>
                      </a:pPr>
                      <a:r>
                        <a:rPr dirty="0" u="heavy" sz="1200" b="1">
                          <a:solidFill>
                            <a:srgbClr val="AB2641"/>
                          </a:solidFill>
                          <a:uFill>
                            <a:solidFill>
                              <a:srgbClr val="AB2641"/>
                            </a:solidFill>
                          </a:u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riend</a:t>
                      </a:r>
                      <a:r>
                        <a:rPr dirty="0" sz="1200" spc="-25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Weapon Carrying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725" marR="126364">
                        <a:lnSpc>
                          <a:spcPct val="114599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How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many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friends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have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carried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knife,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razor,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gun?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(none)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(some)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3+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(many,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most,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all)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</a:tr>
              <a:tr h="1020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 marR="545465">
                        <a:lnSpc>
                          <a:spcPct val="114599"/>
                        </a:lnSpc>
                        <a:spcBef>
                          <a:spcPts val="730"/>
                        </a:spcBef>
                      </a:pPr>
                      <a:r>
                        <a:rPr dirty="0" sz="1200" spc="-1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Community </a:t>
                      </a:r>
                      <a:r>
                        <a:rPr dirty="0" u="heavy" sz="1200" spc="-10" b="1">
                          <a:solidFill>
                            <a:srgbClr val="AB2641"/>
                          </a:solidFill>
                          <a:uFill>
                            <a:solidFill>
                              <a:srgbClr val="AB2641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nvironment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just" marL="85725" marR="411480">
                        <a:lnSpc>
                          <a:spcPct val="114599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past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months,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how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often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heard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guns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being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shot?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(never)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(one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twice)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few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times)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(many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times)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How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often,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past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(never)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5E5E5E"/>
                      </a:solidFill>
                      <a:prstDash val="solid"/>
                    </a:lnT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Firearm</a:t>
                      </a:r>
                      <a:r>
                        <a:rPr dirty="0" sz="1200" spc="-25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200" spc="-10" b="1">
                          <a:solidFill>
                            <a:srgbClr val="AB2641"/>
                          </a:solidFill>
                          <a:uFill>
                            <a:solidFill>
                              <a:srgbClr val="AB2641"/>
                            </a:solidFill>
                          </a:u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 b="1">
                          <a:solidFill>
                            <a:srgbClr val="2D637F"/>
                          </a:solidFill>
                          <a:latin typeface="Calibri"/>
                          <a:cs typeface="Calibri"/>
                        </a:rPr>
                        <a:t>hreats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months,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including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today,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has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(once)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someone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pulled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gun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you?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(twice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more)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6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5E5E5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232825" y="1159471"/>
            <a:ext cx="1893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Figure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2: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SaFETy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Score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548" y="1577940"/>
            <a:ext cx="563111" cy="70390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11225" y="1473393"/>
            <a:ext cx="3900804" cy="442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60170" marR="850265">
              <a:lnSpc>
                <a:spcPct val="116700"/>
              </a:lnSpc>
              <a:spcBef>
                <a:spcPts val="100"/>
              </a:spcBef>
            </a:pPr>
            <a:r>
              <a:rPr dirty="0" sz="1500" b="1">
                <a:latin typeface="Calibri"/>
                <a:cs typeface="Calibri"/>
              </a:rPr>
              <a:t>Single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Survey,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issued </a:t>
            </a:r>
            <a:r>
              <a:rPr dirty="0" sz="1500" b="1">
                <a:latin typeface="Calibri"/>
                <a:cs typeface="Calibri"/>
              </a:rPr>
              <a:t>at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baseline</a:t>
            </a:r>
            <a:r>
              <a:rPr dirty="0" sz="1500" spc="-25" b="1">
                <a:latin typeface="Calibri"/>
                <a:cs typeface="Calibri"/>
              </a:rPr>
              <a:t> and </a:t>
            </a:r>
            <a:r>
              <a:rPr dirty="0" sz="1500" spc="-10" b="1">
                <a:latin typeface="Calibri"/>
                <a:cs typeface="Calibri"/>
              </a:rPr>
              <a:t>follow-</a:t>
            </a:r>
            <a:r>
              <a:rPr dirty="0" sz="1500" b="1">
                <a:latin typeface="Calibri"/>
                <a:cs typeface="Calibri"/>
              </a:rPr>
              <a:t>up</a:t>
            </a:r>
            <a:r>
              <a:rPr dirty="0" sz="1500" spc="4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(6-months)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dirty="0" sz="1400" spc="-10" b="1">
                <a:latin typeface="Calibri"/>
                <a:cs typeface="Calibri"/>
              </a:rPr>
              <a:t>Measures:</a:t>
            </a:r>
            <a:endParaRPr sz="1400">
              <a:latin typeface="Calibri"/>
              <a:cs typeface="Calibri"/>
            </a:endParaRPr>
          </a:p>
          <a:p>
            <a:pPr marL="469265" marR="5080" indent="-318135">
              <a:lnSpc>
                <a:spcPts val="1650"/>
              </a:lnSpc>
              <a:spcBef>
                <a:spcPts val="6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SaFETy</a:t>
            </a:r>
            <a:r>
              <a:rPr dirty="0" sz="1400" spc="-25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Score</a:t>
            </a:r>
            <a:r>
              <a:rPr dirty="0" sz="1400" spc="-2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(4-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item</a:t>
            </a:r>
            <a:r>
              <a:rPr dirty="0" sz="1400" spc="-2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predictor</a:t>
            </a:r>
            <a:r>
              <a:rPr dirty="0" sz="1400" spc="-25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of</a:t>
            </a:r>
            <a:r>
              <a:rPr dirty="0" sz="1400" spc="-2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gun</a:t>
            </a:r>
            <a:r>
              <a:rPr dirty="0" sz="1400" spc="-2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violence exposure)</a:t>
            </a:r>
            <a:endParaRPr sz="1400">
              <a:latin typeface="Calibri"/>
              <a:cs typeface="Calibri"/>
            </a:endParaRPr>
          </a:p>
          <a:p>
            <a:pPr marL="469265" marR="46355" indent="-318135">
              <a:lnSpc>
                <a:spcPts val="165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>
                <a:latin typeface="Calibri"/>
                <a:cs typeface="Calibri"/>
              </a:rPr>
              <a:t>ACEs: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Adverse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Childhood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Experiences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(physical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emotional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abuse,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neglect,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household </a:t>
            </a:r>
            <a:r>
              <a:rPr dirty="0" sz="1400">
                <a:latin typeface="Calibri"/>
                <a:cs typeface="Calibri"/>
              </a:rPr>
              <a:t>dysfunction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experienced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childhood)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5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6-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month</a:t>
            </a:r>
            <a:r>
              <a:rPr dirty="0" sz="1400" spc="-3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Violence</a:t>
            </a:r>
            <a:r>
              <a:rPr dirty="0" sz="1400" spc="-25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Exposure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650"/>
              </a:lnSpc>
              <a:buClr>
                <a:srgbClr val="1B3555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Lifetime</a:t>
            </a:r>
            <a:r>
              <a:rPr dirty="0" sz="1400" spc="-45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Community</a:t>
            </a:r>
            <a:r>
              <a:rPr dirty="0" sz="1400" spc="-4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Exposures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65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>
                <a:latin typeface="Calibri"/>
                <a:cs typeface="Calibri"/>
              </a:rPr>
              <a:t>Parental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  <a:p>
            <a:pPr marL="469265" marR="662305" indent="-318135">
              <a:lnSpc>
                <a:spcPts val="1650"/>
              </a:lnSpc>
              <a:spcBef>
                <a:spcPts val="6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Conflict</a:t>
            </a:r>
            <a:r>
              <a:rPr dirty="0" sz="1400" spc="-45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resolution</a:t>
            </a:r>
            <a:r>
              <a:rPr dirty="0" sz="1400" spc="-4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A2FF"/>
                </a:solidFill>
                <a:latin typeface="Calibri"/>
                <a:cs typeface="Calibri"/>
              </a:rPr>
              <a:t>beliefs</a:t>
            </a:r>
            <a:r>
              <a:rPr dirty="0" sz="1400" spc="-40" b="1">
                <a:solidFill>
                  <a:srgbClr val="00A2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2FF"/>
                </a:solidFill>
                <a:latin typeface="Calibri"/>
                <a:cs typeface="Calibri"/>
              </a:rPr>
              <a:t>(retaliatory attitudes)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585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>
                <a:latin typeface="Calibri"/>
                <a:cs typeface="Calibri"/>
              </a:rPr>
              <a:t>Peer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influence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65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>
                <a:latin typeface="Calibri"/>
                <a:cs typeface="Calibri"/>
              </a:rPr>
              <a:t>Firearm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Behavior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65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 spc="-10">
                <a:latin typeface="Calibri"/>
                <a:cs typeface="Calibri"/>
              </a:rPr>
              <a:t>Resilience</a:t>
            </a:r>
            <a:endParaRPr sz="1400">
              <a:latin typeface="Calibri"/>
              <a:cs typeface="Calibri"/>
            </a:endParaRPr>
          </a:p>
          <a:p>
            <a:pPr marL="469265" indent="-318135">
              <a:lnSpc>
                <a:spcPts val="1664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1400" spc="-10">
                <a:latin typeface="Calibri"/>
                <a:cs typeface="Calibri"/>
              </a:rPr>
              <a:t>Demographics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41724"/>
            <a:ext cx="12180570" cy="5616575"/>
            <a:chOff x="0" y="1241724"/>
            <a:chExt cx="12180570" cy="56165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0893" y="4096438"/>
              <a:ext cx="2672699" cy="1949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241587" y="1251249"/>
              <a:ext cx="3752215" cy="4795520"/>
            </a:xfrm>
            <a:custGeom>
              <a:avLst/>
              <a:gdLst/>
              <a:ahLst/>
              <a:cxnLst/>
              <a:rect l="l" t="t" r="r" b="b"/>
              <a:pathLst>
                <a:path w="3752215" h="4795520">
                  <a:moveTo>
                    <a:pt x="3752111" y="0"/>
                  </a:moveTo>
                  <a:lnTo>
                    <a:pt x="3743111" y="4795199"/>
                  </a:lnTo>
                </a:path>
                <a:path w="3752215" h="4795520">
                  <a:moveTo>
                    <a:pt x="8999" y="0"/>
                  </a:moveTo>
                  <a:lnTo>
                    <a:pt x="0" y="4795199"/>
                  </a:lnTo>
                </a:path>
              </a:pathLst>
            </a:custGeom>
            <a:ln w="19049">
              <a:solidFill>
                <a:srgbClr val="4178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2249" y="3624950"/>
              <a:ext cx="4800600" cy="9525"/>
            </a:xfrm>
            <a:custGeom>
              <a:avLst/>
              <a:gdLst/>
              <a:ahLst/>
              <a:cxnLst/>
              <a:rect l="l" t="t" r="r" b="b"/>
              <a:pathLst>
                <a:path w="4800600" h="9525">
                  <a:moveTo>
                    <a:pt x="4800599" y="8999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4178B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80" y="1266831"/>
              <a:ext cx="4520086" cy="165769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408" y="3835568"/>
              <a:ext cx="3505793" cy="20566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8107" y="4309834"/>
              <a:ext cx="3306165" cy="168121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Research</a:t>
            </a:r>
            <a:r>
              <a:rPr dirty="0" spc="-25"/>
              <a:t> </a:t>
            </a:r>
            <a:r>
              <a:rPr dirty="0" spc="-20"/>
              <a:t>Found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289075" y="1233372"/>
            <a:ext cx="2366645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Positive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correlation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between </a:t>
            </a:r>
            <a:r>
              <a:rPr dirty="0" sz="1400" b="1">
                <a:latin typeface="Calibri"/>
                <a:cs typeface="Calibri"/>
              </a:rPr>
              <a:t>ACEs,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SaFETy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Score,</a:t>
            </a:r>
            <a:r>
              <a:rPr dirty="0" sz="1400" spc="-25" b="1">
                <a:latin typeface="Calibri"/>
                <a:cs typeface="Calibri"/>
              </a:rPr>
              <a:t> and </a:t>
            </a:r>
            <a:r>
              <a:rPr dirty="0" sz="1400" b="1">
                <a:latin typeface="Calibri"/>
                <a:cs typeface="Calibri"/>
              </a:rPr>
              <a:t>Lifetime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Gun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Violence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Exposure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0900" y="2066650"/>
            <a:ext cx="2672699" cy="194999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425200" y="1235248"/>
            <a:ext cx="313309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Rates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violence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exposure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were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similar</a:t>
            </a:r>
            <a:r>
              <a:rPr dirty="0" sz="1400" spc="-25" b="1">
                <a:latin typeface="Calibri"/>
                <a:cs typeface="Calibri"/>
              </a:rPr>
              <a:t> in </a:t>
            </a:r>
            <a:r>
              <a:rPr dirty="0" sz="1400" b="1">
                <a:latin typeface="Calibri"/>
                <a:cs typeface="Calibri"/>
              </a:rPr>
              <a:t>our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population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original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SaFETy </a:t>
            </a:r>
            <a:r>
              <a:rPr dirty="0" sz="1400" b="1">
                <a:latin typeface="Calibri"/>
                <a:cs typeface="Calibri"/>
              </a:rPr>
              <a:t>study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which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conducted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urban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ED </a:t>
            </a:r>
            <a:r>
              <a:rPr dirty="0" sz="1400" spc="-10">
                <a:latin typeface="Calibri"/>
                <a:cs typeface="Calibri"/>
              </a:rPr>
              <a:t>setting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01538" y="4053421"/>
            <a:ext cx="944244" cy="16236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65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belief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in </a:t>
            </a:r>
            <a:r>
              <a:rPr dirty="0" sz="1300" b="1">
                <a:latin typeface="Calibri"/>
                <a:cs typeface="Calibri"/>
              </a:rPr>
              <a:t>retaliating</a:t>
            </a:r>
            <a:r>
              <a:rPr dirty="0" sz="1300" spc="-55" b="1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vs </a:t>
            </a:r>
            <a:r>
              <a:rPr dirty="0" sz="1300" b="1">
                <a:latin typeface="Calibri"/>
                <a:cs typeface="Calibri"/>
              </a:rPr>
              <a:t>forgiving</a:t>
            </a:r>
            <a:r>
              <a:rPr dirty="0" sz="1300" spc="-45" b="1">
                <a:latin typeface="Calibri"/>
                <a:cs typeface="Calibri"/>
              </a:rPr>
              <a:t> </a:t>
            </a:r>
            <a:r>
              <a:rPr dirty="0" sz="1300" spc="-50" b="1">
                <a:latin typeface="Calibri"/>
                <a:cs typeface="Calibri"/>
              </a:rPr>
              <a:t>a </a:t>
            </a:r>
            <a:r>
              <a:rPr dirty="0" sz="1300" spc="-10" b="1">
                <a:latin typeface="Calibri"/>
                <a:cs typeface="Calibri"/>
              </a:rPr>
              <a:t>perceived transgression </a:t>
            </a:r>
            <a:r>
              <a:rPr dirty="0" sz="1300" b="1">
                <a:latin typeface="Calibri"/>
                <a:cs typeface="Calibri"/>
              </a:rPr>
              <a:t>ratio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is</a:t>
            </a:r>
            <a:r>
              <a:rPr dirty="0" sz="1300" spc="-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2:1</a:t>
            </a:r>
            <a:r>
              <a:rPr dirty="0" sz="1300" spc="-100" b="1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in </a:t>
            </a:r>
            <a:r>
              <a:rPr dirty="0" sz="1300">
                <a:latin typeface="Calibri"/>
                <a:cs typeface="Calibri"/>
              </a:rPr>
              <a:t>our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study population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8100" y="2980338"/>
            <a:ext cx="445897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latin typeface="Calibri"/>
                <a:cs typeface="Calibri"/>
              </a:rPr>
              <a:t>No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significant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change</a:t>
            </a:r>
            <a:r>
              <a:rPr dirty="0" sz="1400" spc="20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individual’s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level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gun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exposure </a:t>
            </a:r>
            <a:r>
              <a:rPr dirty="0" sz="1400">
                <a:latin typeface="Calibri"/>
                <a:cs typeface="Calibri"/>
              </a:rPr>
              <a:t>over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</a:t>
            </a:r>
            <a:r>
              <a:rPr dirty="0" sz="1400" spc="-10">
                <a:latin typeface="Calibri"/>
                <a:cs typeface="Calibri"/>
              </a:rPr>
              <a:t> months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5213" y="2087461"/>
            <a:ext cx="3262100" cy="20789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25"/>
              <a:t> </a:t>
            </a:r>
            <a:r>
              <a:rPr dirty="0"/>
              <a:t>means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Clinical</a:t>
            </a:r>
            <a:r>
              <a:rPr dirty="0" spc="-25"/>
              <a:t> </a:t>
            </a:r>
            <a:r>
              <a:rPr dirty="0" spc="-10"/>
              <a:t>Practice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248600" y="1820803"/>
            <a:ext cx="6778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Family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Physicians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violence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epidemic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48600" y="2918115"/>
            <a:ext cx="7066280" cy="2287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082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pilot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shows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screening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adolescents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violence </a:t>
            </a:r>
            <a:r>
              <a:rPr dirty="0" sz="2000">
                <a:latin typeface="Calibri"/>
                <a:cs typeface="Calibri"/>
              </a:rPr>
              <a:t>exposures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related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determinants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possible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primary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setting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Further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research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larger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size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duration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validate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SaFETy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score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population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setting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73774" y="1507213"/>
            <a:ext cx="1095375" cy="1038860"/>
            <a:chOff x="1373774" y="1507213"/>
            <a:chExt cx="1095375" cy="10388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225" y="1507213"/>
              <a:ext cx="1038298" cy="10382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73774" y="1507224"/>
              <a:ext cx="461645" cy="191770"/>
            </a:xfrm>
            <a:custGeom>
              <a:avLst/>
              <a:gdLst/>
              <a:ahLst/>
              <a:cxnLst/>
              <a:rect l="l" t="t" r="r" b="b"/>
              <a:pathLst>
                <a:path w="461644" h="191769">
                  <a:moveTo>
                    <a:pt x="461399" y="191399"/>
                  </a:moveTo>
                  <a:lnTo>
                    <a:pt x="0" y="191399"/>
                  </a:lnTo>
                  <a:lnTo>
                    <a:pt x="0" y="0"/>
                  </a:lnTo>
                  <a:lnTo>
                    <a:pt x="461399" y="0"/>
                  </a:lnTo>
                  <a:lnTo>
                    <a:pt x="461399" y="191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644218" y="3053765"/>
            <a:ext cx="609600" cy="750570"/>
          </a:xfrm>
          <a:custGeom>
            <a:avLst/>
            <a:gdLst/>
            <a:ahLst/>
            <a:cxnLst/>
            <a:rect l="l" t="t" r="r" b="b"/>
            <a:pathLst>
              <a:path w="609600" h="750570">
                <a:moveTo>
                  <a:pt x="460908" y="584504"/>
                </a:moveTo>
                <a:lnTo>
                  <a:pt x="455053" y="578789"/>
                </a:lnTo>
                <a:lnTo>
                  <a:pt x="161886" y="578789"/>
                </a:lnTo>
                <a:lnTo>
                  <a:pt x="155270" y="578789"/>
                </a:lnTo>
                <a:lnTo>
                  <a:pt x="150317" y="584504"/>
                </a:lnTo>
                <a:lnTo>
                  <a:pt x="150317" y="596607"/>
                </a:lnTo>
                <a:lnTo>
                  <a:pt x="155270" y="601497"/>
                </a:lnTo>
                <a:lnTo>
                  <a:pt x="455053" y="601497"/>
                </a:lnTo>
                <a:lnTo>
                  <a:pt x="460908" y="596607"/>
                </a:lnTo>
                <a:lnTo>
                  <a:pt x="460908" y="584504"/>
                </a:lnTo>
                <a:close/>
              </a:path>
              <a:path w="609600" h="750570">
                <a:moveTo>
                  <a:pt x="460908" y="488162"/>
                </a:moveTo>
                <a:lnTo>
                  <a:pt x="455053" y="483260"/>
                </a:lnTo>
                <a:lnTo>
                  <a:pt x="161886" y="483260"/>
                </a:lnTo>
                <a:lnTo>
                  <a:pt x="155270" y="483260"/>
                </a:lnTo>
                <a:lnTo>
                  <a:pt x="150317" y="488162"/>
                </a:lnTo>
                <a:lnTo>
                  <a:pt x="150317" y="500265"/>
                </a:lnTo>
                <a:lnTo>
                  <a:pt x="155270" y="505155"/>
                </a:lnTo>
                <a:lnTo>
                  <a:pt x="455053" y="505155"/>
                </a:lnTo>
                <a:lnTo>
                  <a:pt x="460908" y="500265"/>
                </a:lnTo>
                <a:lnTo>
                  <a:pt x="460908" y="488162"/>
                </a:lnTo>
                <a:close/>
              </a:path>
              <a:path w="609600" h="750570">
                <a:moveTo>
                  <a:pt x="460908" y="306019"/>
                </a:moveTo>
                <a:lnTo>
                  <a:pt x="455053" y="301193"/>
                </a:lnTo>
                <a:lnTo>
                  <a:pt x="390321" y="301193"/>
                </a:lnTo>
                <a:lnTo>
                  <a:pt x="351256" y="199961"/>
                </a:lnTo>
                <a:lnTo>
                  <a:pt x="349237" y="194932"/>
                </a:lnTo>
                <a:lnTo>
                  <a:pt x="344982" y="192481"/>
                </a:lnTo>
                <a:lnTo>
                  <a:pt x="340664" y="192481"/>
                </a:lnTo>
                <a:lnTo>
                  <a:pt x="336054" y="192481"/>
                </a:lnTo>
                <a:lnTo>
                  <a:pt x="331381" y="195338"/>
                </a:lnTo>
                <a:lnTo>
                  <a:pt x="329641" y="200774"/>
                </a:lnTo>
                <a:lnTo>
                  <a:pt x="288137" y="357822"/>
                </a:lnTo>
                <a:lnTo>
                  <a:pt x="249085" y="245313"/>
                </a:lnTo>
                <a:lnTo>
                  <a:pt x="247269" y="240347"/>
                </a:lnTo>
                <a:lnTo>
                  <a:pt x="242519" y="237629"/>
                </a:lnTo>
                <a:lnTo>
                  <a:pt x="234226" y="237629"/>
                </a:lnTo>
                <a:lnTo>
                  <a:pt x="230530" y="239318"/>
                </a:lnTo>
                <a:lnTo>
                  <a:pt x="228358" y="242862"/>
                </a:lnTo>
                <a:lnTo>
                  <a:pt x="195160" y="301193"/>
                </a:lnTo>
                <a:lnTo>
                  <a:pt x="154432" y="301193"/>
                </a:lnTo>
                <a:lnTo>
                  <a:pt x="149479" y="306019"/>
                </a:lnTo>
                <a:lnTo>
                  <a:pt x="149479" y="318185"/>
                </a:lnTo>
                <a:lnTo>
                  <a:pt x="154432" y="323011"/>
                </a:lnTo>
                <a:lnTo>
                  <a:pt x="205066" y="323011"/>
                </a:lnTo>
                <a:lnTo>
                  <a:pt x="208419" y="321386"/>
                </a:lnTo>
                <a:lnTo>
                  <a:pt x="211759" y="317373"/>
                </a:lnTo>
                <a:lnTo>
                  <a:pt x="234988" y="275285"/>
                </a:lnTo>
                <a:lnTo>
                  <a:pt x="279006" y="399097"/>
                </a:lnTo>
                <a:lnTo>
                  <a:pt x="281025" y="403860"/>
                </a:lnTo>
                <a:lnTo>
                  <a:pt x="285483" y="406298"/>
                </a:lnTo>
                <a:lnTo>
                  <a:pt x="294411" y="406298"/>
                </a:lnTo>
                <a:lnTo>
                  <a:pt x="298881" y="403656"/>
                </a:lnTo>
                <a:lnTo>
                  <a:pt x="300621" y="398284"/>
                </a:lnTo>
                <a:lnTo>
                  <a:pt x="342125" y="238848"/>
                </a:lnTo>
                <a:lnTo>
                  <a:pt x="370370" y="314921"/>
                </a:lnTo>
                <a:lnTo>
                  <a:pt x="372046" y="318935"/>
                </a:lnTo>
                <a:lnTo>
                  <a:pt x="376161" y="322199"/>
                </a:lnTo>
                <a:lnTo>
                  <a:pt x="454215" y="322199"/>
                </a:lnTo>
                <a:lnTo>
                  <a:pt x="459232" y="317373"/>
                </a:lnTo>
                <a:lnTo>
                  <a:pt x="459232" y="310845"/>
                </a:lnTo>
                <a:lnTo>
                  <a:pt x="460908" y="306019"/>
                </a:lnTo>
                <a:close/>
              </a:path>
              <a:path w="609600" h="750570">
                <a:moveTo>
                  <a:pt x="609549" y="77711"/>
                </a:moveTo>
                <a:lnTo>
                  <a:pt x="606412" y="61455"/>
                </a:lnTo>
                <a:lnTo>
                  <a:pt x="602526" y="55892"/>
                </a:lnTo>
                <a:lnTo>
                  <a:pt x="596874" y="47777"/>
                </a:lnTo>
                <a:lnTo>
                  <a:pt x="582676" y="38328"/>
                </a:lnTo>
                <a:lnTo>
                  <a:pt x="565531" y="34810"/>
                </a:lnTo>
                <a:lnTo>
                  <a:pt x="503250" y="34810"/>
                </a:lnTo>
                <a:lnTo>
                  <a:pt x="498221" y="39712"/>
                </a:lnTo>
                <a:lnTo>
                  <a:pt x="498221" y="51816"/>
                </a:lnTo>
                <a:lnTo>
                  <a:pt x="503250" y="56705"/>
                </a:lnTo>
                <a:lnTo>
                  <a:pt x="516496" y="56705"/>
                </a:lnTo>
                <a:lnTo>
                  <a:pt x="516496" y="663841"/>
                </a:lnTo>
                <a:lnTo>
                  <a:pt x="95491" y="663841"/>
                </a:lnTo>
                <a:lnTo>
                  <a:pt x="95491" y="56705"/>
                </a:lnTo>
                <a:lnTo>
                  <a:pt x="142011" y="56705"/>
                </a:lnTo>
                <a:lnTo>
                  <a:pt x="142011" y="82613"/>
                </a:lnTo>
                <a:lnTo>
                  <a:pt x="144780" y="95783"/>
                </a:lnTo>
                <a:lnTo>
                  <a:pt x="152285" y="106591"/>
                </a:lnTo>
                <a:lnTo>
                  <a:pt x="163372" y="113906"/>
                </a:lnTo>
                <a:lnTo>
                  <a:pt x="176885" y="116598"/>
                </a:lnTo>
                <a:lnTo>
                  <a:pt x="230035" y="116598"/>
                </a:lnTo>
                <a:lnTo>
                  <a:pt x="237540" y="136537"/>
                </a:lnTo>
                <a:lnTo>
                  <a:pt x="251498" y="152730"/>
                </a:lnTo>
                <a:lnTo>
                  <a:pt x="270306" y="163614"/>
                </a:lnTo>
                <a:lnTo>
                  <a:pt x="292328" y="167589"/>
                </a:lnTo>
                <a:lnTo>
                  <a:pt x="317220" y="167589"/>
                </a:lnTo>
                <a:lnTo>
                  <a:pt x="358305" y="152730"/>
                </a:lnTo>
                <a:lnTo>
                  <a:pt x="379514" y="116598"/>
                </a:lnTo>
                <a:lnTo>
                  <a:pt x="432663" y="116598"/>
                </a:lnTo>
                <a:lnTo>
                  <a:pt x="446493" y="113906"/>
                </a:lnTo>
                <a:lnTo>
                  <a:pt x="457555" y="106591"/>
                </a:lnTo>
                <a:lnTo>
                  <a:pt x="464883" y="95783"/>
                </a:lnTo>
                <a:lnTo>
                  <a:pt x="467537" y="82613"/>
                </a:lnTo>
                <a:lnTo>
                  <a:pt x="467537" y="34810"/>
                </a:lnTo>
                <a:lnTo>
                  <a:pt x="465023" y="21894"/>
                </a:lnTo>
                <a:lnTo>
                  <a:pt x="464883" y="21196"/>
                </a:lnTo>
                <a:lnTo>
                  <a:pt x="457555" y="10147"/>
                </a:lnTo>
                <a:lnTo>
                  <a:pt x="446747" y="2895"/>
                </a:lnTo>
                <a:lnTo>
                  <a:pt x="446747" y="27533"/>
                </a:lnTo>
                <a:lnTo>
                  <a:pt x="446747" y="89065"/>
                </a:lnTo>
                <a:lnTo>
                  <a:pt x="440956" y="95529"/>
                </a:lnTo>
                <a:lnTo>
                  <a:pt x="363753" y="95529"/>
                </a:lnTo>
                <a:lnTo>
                  <a:pt x="358724" y="100418"/>
                </a:lnTo>
                <a:lnTo>
                  <a:pt x="358724" y="106883"/>
                </a:lnTo>
                <a:lnTo>
                  <a:pt x="355523" y="122161"/>
                </a:lnTo>
                <a:lnTo>
                  <a:pt x="346786" y="134505"/>
                </a:lnTo>
                <a:lnTo>
                  <a:pt x="333857" y="142760"/>
                </a:lnTo>
                <a:lnTo>
                  <a:pt x="318058" y="145770"/>
                </a:lnTo>
                <a:lnTo>
                  <a:pt x="293090" y="145770"/>
                </a:lnTo>
                <a:lnTo>
                  <a:pt x="277418" y="142659"/>
                </a:lnTo>
                <a:lnTo>
                  <a:pt x="264782" y="134226"/>
                </a:lnTo>
                <a:lnTo>
                  <a:pt x="256336" y="121843"/>
                </a:lnTo>
                <a:lnTo>
                  <a:pt x="253263" y="106883"/>
                </a:lnTo>
                <a:lnTo>
                  <a:pt x="253263" y="100418"/>
                </a:lnTo>
                <a:lnTo>
                  <a:pt x="247472" y="95529"/>
                </a:lnTo>
                <a:lnTo>
                  <a:pt x="171030" y="95529"/>
                </a:lnTo>
                <a:lnTo>
                  <a:pt x="164401" y="89065"/>
                </a:lnTo>
                <a:lnTo>
                  <a:pt x="164312" y="77711"/>
                </a:lnTo>
                <a:lnTo>
                  <a:pt x="163944" y="56705"/>
                </a:lnTo>
                <a:lnTo>
                  <a:pt x="163931" y="55892"/>
                </a:lnTo>
                <a:lnTo>
                  <a:pt x="163652" y="39712"/>
                </a:lnTo>
                <a:lnTo>
                  <a:pt x="163563" y="27533"/>
                </a:lnTo>
                <a:lnTo>
                  <a:pt x="170192" y="21894"/>
                </a:lnTo>
                <a:lnTo>
                  <a:pt x="440956" y="21894"/>
                </a:lnTo>
                <a:lnTo>
                  <a:pt x="446747" y="27533"/>
                </a:lnTo>
                <a:lnTo>
                  <a:pt x="446747" y="2895"/>
                </a:lnTo>
                <a:lnTo>
                  <a:pt x="446493" y="2717"/>
                </a:lnTo>
                <a:lnTo>
                  <a:pt x="432663" y="0"/>
                </a:lnTo>
                <a:lnTo>
                  <a:pt x="176047" y="0"/>
                </a:lnTo>
                <a:lnTo>
                  <a:pt x="162191" y="2717"/>
                </a:lnTo>
                <a:lnTo>
                  <a:pt x="151130" y="10147"/>
                </a:lnTo>
                <a:lnTo>
                  <a:pt x="143827" y="21196"/>
                </a:lnTo>
                <a:lnTo>
                  <a:pt x="141173" y="34810"/>
                </a:lnTo>
                <a:lnTo>
                  <a:pt x="44018" y="34810"/>
                </a:lnTo>
                <a:lnTo>
                  <a:pt x="26606" y="38214"/>
                </a:lnTo>
                <a:lnTo>
                  <a:pt x="12649" y="47472"/>
                </a:lnTo>
                <a:lnTo>
                  <a:pt x="3365" y="61112"/>
                </a:lnTo>
                <a:lnTo>
                  <a:pt x="0" y="77711"/>
                </a:lnTo>
                <a:lnTo>
                  <a:pt x="0" y="526161"/>
                </a:lnTo>
                <a:lnTo>
                  <a:pt x="4953" y="531876"/>
                </a:lnTo>
                <a:lnTo>
                  <a:pt x="17437" y="531876"/>
                </a:lnTo>
                <a:lnTo>
                  <a:pt x="22390" y="526161"/>
                </a:lnTo>
                <a:lnTo>
                  <a:pt x="22390" y="77711"/>
                </a:lnTo>
                <a:lnTo>
                  <a:pt x="24282" y="69202"/>
                </a:lnTo>
                <a:lnTo>
                  <a:pt x="29349" y="62268"/>
                </a:lnTo>
                <a:lnTo>
                  <a:pt x="36753" y="57594"/>
                </a:lnTo>
                <a:lnTo>
                  <a:pt x="45618" y="55892"/>
                </a:lnTo>
                <a:lnTo>
                  <a:pt x="72199" y="55892"/>
                </a:lnTo>
                <a:lnTo>
                  <a:pt x="72199" y="680021"/>
                </a:lnTo>
                <a:lnTo>
                  <a:pt x="77216" y="685660"/>
                </a:lnTo>
                <a:lnTo>
                  <a:pt x="533933" y="685660"/>
                </a:lnTo>
                <a:lnTo>
                  <a:pt x="538962" y="680021"/>
                </a:lnTo>
                <a:lnTo>
                  <a:pt x="538962" y="663841"/>
                </a:lnTo>
                <a:lnTo>
                  <a:pt x="538962" y="55892"/>
                </a:lnTo>
                <a:lnTo>
                  <a:pt x="566369" y="55892"/>
                </a:lnTo>
                <a:lnTo>
                  <a:pt x="575106" y="57594"/>
                </a:lnTo>
                <a:lnTo>
                  <a:pt x="582218" y="62268"/>
                </a:lnTo>
                <a:lnTo>
                  <a:pt x="587006" y="69202"/>
                </a:lnTo>
                <a:lnTo>
                  <a:pt x="588759" y="77711"/>
                </a:lnTo>
                <a:lnTo>
                  <a:pt x="588759" y="706742"/>
                </a:lnTo>
                <a:lnTo>
                  <a:pt x="587006" y="715251"/>
                </a:lnTo>
                <a:lnTo>
                  <a:pt x="582218" y="722185"/>
                </a:lnTo>
                <a:lnTo>
                  <a:pt x="575106" y="726859"/>
                </a:lnTo>
                <a:lnTo>
                  <a:pt x="566369" y="728560"/>
                </a:lnTo>
                <a:lnTo>
                  <a:pt x="46456" y="728560"/>
                </a:lnTo>
                <a:lnTo>
                  <a:pt x="37592" y="726859"/>
                </a:lnTo>
                <a:lnTo>
                  <a:pt x="30187" y="722185"/>
                </a:lnTo>
                <a:lnTo>
                  <a:pt x="25107" y="715251"/>
                </a:lnTo>
                <a:lnTo>
                  <a:pt x="23228" y="706742"/>
                </a:lnTo>
                <a:lnTo>
                  <a:pt x="23228" y="565873"/>
                </a:lnTo>
                <a:lnTo>
                  <a:pt x="18275" y="560971"/>
                </a:lnTo>
                <a:lnTo>
                  <a:pt x="5791" y="560971"/>
                </a:lnTo>
                <a:lnTo>
                  <a:pt x="774" y="565873"/>
                </a:lnTo>
                <a:lnTo>
                  <a:pt x="774" y="706742"/>
                </a:lnTo>
                <a:lnTo>
                  <a:pt x="4267" y="723798"/>
                </a:lnTo>
                <a:lnTo>
                  <a:pt x="13766" y="737666"/>
                </a:lnTo>
                <a:lnTo>
                  <a:pt x="27787" y="746988"/>
                </a:lnTo>
                <a:lnTo>
                  <a:pt x="44856" y="750392"/>
                </a:lnTo>
                <a:lnTo>
                  <a:pt x="565531" y="750392"/>
                </a:lnTo>
                <a:lnTo>
                  <a:pt x="602983" y="728560"/>
                </a:lnTo>
                <a:lnTo>
                  <a:pt x="609549" y="706742"/>
                </a:lnTo>
                <a:lnTo>
                  <a:pt x="609549" y="77711"/>
                </a:lnTo>
                <a:close/>
              </a:path>
            </a:pathLst>
          </a:custGeom>
          <a:solidFill>
            <a:srgbClr val="AB26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622768" y="4563236"/>
            <a:ext cx="670560" cy="750570"/>
          </a:xfrm>
          <a:custGeom>
            <a:avLst/>
            <a:gdLst/>
            <a:ahLst/>
            <a:cxnLst/>
            <a:rect l="l" t="t" r="r" b="b"/>
            <a:pathLst>
              <a:path w="670560" h="750570">
                <a:moveTo>
                  <a:pt x="231127" y="465023"/>
                </a:moveTo>
                <a:lnTo>
                  <a:pt x="226098" y="459346"/>
                </a:lnTo>
                <a:lnTo>
                  <a:pt x="221018" y="458533"/>
                </a:lnTo>
                <a:lnTo>
                  <a:pt x="193243" y="452386"/>
                </a:lnTo>
                <a:lnTo>
                  <a:pt x="143344" y="425297"/>
                </a:lnTo>
                <a:lnTo>
                  <a:pt x="94322" y="364261"/>
                </a:lnTo>
                <a:lnTo>
                  <a:pt x="77952" y="318770"/>
                </a:lnTo>
                <a:lnTo>
                  <a:pt x="72491" y="270789"/>
                </a:lnTo>
                <a:lnTo>
                  <a:pt x="77952" y="222885"/>
                </a:lnTo>
                <a:lnTo>
                  <a:pt x="94322" y="177622"/>
                </a:lnTo>
                <a:lnTo>
                  <a:pt x="121627" y="137566"/>
                </a:lnTo>
                <a:lnTo>
                  <a:pt x="167284" y="101231"/>
                </a:lnTo>
                <a:lnTo>
                  <a:pt x="221018" y="83654"/>
                </a:lnTo>
                <a:lnTo>
                  <a:pt x="226098" y="82842"/>
                </a:lnTo>
                <a:lnTo>
                  <a:pt x="229666" y="77228"/>
                </a:lnTo>
                <a:lnTo>
                  <a:pt x="229666" y="71551"/>
                </a:lnTo>
                <a:lnTo>
                  <a:pt x="228942" y="65138"/>
                </a:lnTo>
                <a:lnTo>
                  <a:pt x="224650" y="61150"/>
                </a:lnTo>
                <a:lnTo>
                  <a:pt x="218846" y="61150"/>
                </a:lnTo>
                <a:lnTo>
                  <a:pt x="159181" y="83146"/>
                </a:lnTo>
                <a:lnTo>
                  <a:pt x="108686" y="123850"/>
                </a:lnTo>
                <a:lnTo>
                  <a:pt x="81686" y="161582"/>
                </a:lnTo>
                <a:lnTo>
                  <a:pt x="63677" y="203898"/>
                </a:lnTo>
                <a:lnTo>
                  <a:pt x="54673" y="248983"/>
                </a:lnTo>
                <a:lnTo>
                  <a:pt x="54673" y="295033"/>
                </a:lnTo>
                <a:lnTo>
                  <a:pt x="63677" y="340220"/>
                </a:lnTo>
                <a:lnTo>
                  <a:pt x="81686" y="382727"/>
                </a:lnTo>
                <a:lnTo>
                  <a:pt x="108686" y="420763"/>
                </a:lnTo>
                <a:lnTo>
                  <a:pt x="159448" y="461162"/>
                </a:lnTo>
                <a:lnTo>
                  <a:pt x="218846" y="481101"/>
                </a:lnTo>
                <a:lnTo>
                  <a:pt x="224650" y="481101"/>
                </a:lnTo>
                <a:lnTo>
                  <a:pt x="228942" y="477050"/>
                </a:lnTo>
                <a:lnTo>
                  <a:pt x="229666" y="470623"/>
                </a:lnTo>
                <a:lnTo>
                  <a:pt x="231127" y="465023"/>
                </a:lnTo>
                <a:close/>
              </a:path>
              <a:path w="670560" h="750570">
                <a:moveTo>
                  <a:pt x="336270" y="175348"/>
                </a:moveTo>
                <a:lnTo>
                  <a:pt x="290817" y="139776"/>
                </a:lnTo>
                <a:lnTo>
                  <a:pt x="241896" y="128714"/>
                </a:lnTo>
                <a:lnTo>
                  <a:pt x="216471" y="131533"/>
                </a:lnTo>
                <a:lnTo>
                  <a:pt x="192392" y="139776"/>
                </a:lnTo>
                <a:lnTo>
                  <a:pt x="170192" y="153149"/>
                </a:lnTo>
                <a:lnTo>
                  <a:pt x="150418" y="171361"/>
                </a:lnTo>
                <a:lnTo>
                  <a:pt x="146850" y="175348"/>
                </a:lnTo>
                <a:lnTo>
                  <a:pt x="146850" y="181825"/>
                </a:lnTo>
                <a:lnTo>
                  <a:pt x="150418" y="185813"/>
                </a:lnTo>
                <a:lnTo>
                  <a:pt x="151879" y="187845"/>
                </a:lnTo>
                <a:lnTo>
                  <a:pt x="154228" y="188861"/>
                </a:lnTo>
                <a:lnTo>
                  <a:pt x="159258" y="188861"/>
                </a:lnTo>
                <a:lnTo>
                  <a:pt x="161975" y="187845"/>
                </a:lnTo>
                <a:lnTo>
                  <a:pt x="164160" y="185813"/>
                </a:lnTo>
                <a:lnTo>
                  <a:pt x="180848" y="170662"/>
                </a:lnTo>
                <a:lnTo>
                  <a:pt x="199504" y="159270"/>
                </a:lnTo>
                <a:lnTo>
                  <a:pt x="219925" y="152095"/>
                </a:lnTo>
                <a:lnTo>
                  <a:pt x="241896" y="149593"/>
                </a:lnTo>
                <a:lnTo>
                  <a:pt x="263474" y="152095"/>
                </a:lnTo>
                <a:lnTo>
                  <a:pt x="283692" y="159270"/>
                </a:lnTo>
                <a:lnTo>
                  <a:pt x="302272" y="170662"/>
                </a:lnTo>
                <a:lnTo>
                  <a:pt x="318960" y="185813"/>
                </a:lnTo>
                <a:lnTo>
                  <a:pt x="320776" y="187845"/>
                </a:lnTo>
                <a:lnTo>
                  <a:pt x="323316" y="188861"/>
                </a:lnTo>
                <a:lnTo>
                  <a:pt x="328345" y="188861"/>
                </a:lnTo>
                <a:lnTo>
                  <a:pt x="330885" y="187845"/>
                </a:lnTo>
                <a:lnTo>
                  <a:pt x="336270" y="181825"/>
                </a:lnTo>
                <a:lnTo>
                  <a:pt x="336270" y="175348"/>
                </a:lnTo>
                <a:close/>
              </a:path>
              <a:path w="670560" h="750570">
                <a:moveTo>
                  <a:pt x="429361" y="248983"/>
                </a:moveTo>
                <a:lnTo>
                  <a:pt x="420446" y="203898"/>
                </a:lnTo>
                <a:lnTo>
                  <a:pt x="402628" y="161594"/>
                </a:lnTo>
                <a:lnTo>
                  <a:pt x="375894" y="123850"/>
                </a:lnTo>
                <a:lnTo>
                  <a:pt x="327202" y="84442"/>
                </a:lnTo>
                <a:lnTo>
                  <a:pt x="269303" y="64325"/>
                </a:lnTo>
                <a:lnTo>
                  <a:pt x="268871" y="64262"/>
                </a:lnTo>
                <a:lnTo>
                  <a:pt x="268033" y="64262"/>
                </a:lnTo>
                <a:lnTo>
                  <a:pt x="263550" y="64262"/>
                </a:lnTo>
                <a:lnTo>
                  <a:pt x="259803" y="68046"/>
                </a:lnTo>
                <a:lnTo>
                  <a:pt x="258470" y="73177"/>
                </a:lnTo>
                <a:lnTo>
                  <a:pt x="257746" y="79590"/>
                </a:lnTo>
                <a:lnTo>
                  <a:pt x="261378" y="84455"/>
                </a:lnTo>
                <a:lnTo>
                  <a:pt x="267119" y="85267"/>
                </a:lnTo>
                <a:lnTo>
                  <a:pt x="293535" y="92214"/>
                </a:lnTo>
                <a:lnTo>
                  <a:pt x="341172" y="119100"/>
                </a:lnTo>
                <a:lnTo>
                  <a:pt x="388797" y="179247"/>
                </a:lnTo>
                <a:lnTo>
                  <a:pt x="405168" y="224472"/>
                </a:lnTo>
                <a:lnTo>
                  <a:pt x="410629" y="272313"/>
                </a:lnTo>
                <a:lnTo>
                  <a:pt x="405168" y="320141"/>
                </a:lnTo>
                <a:lnTo>
                  <a:pt x="388797" y="365379"/>
                </a:lnTo>
                <a:lnTo>
                  <a:pt x="361492" y="405422"/>
                </a:lnTo>
                <a:lnTo>
                  <a:pt x="316458" y="441045"/>
                </a:lnTo>
                <a:lnTo>
                  <a:pt x="264947" y="458533"/>
                </a:lnTo>
                <a:lnTo>
                  <a:pt x="259918" y="459346"/>
                </a:lnTo>
                <a:lnTo>
                  <a:pt x="256349" y="465023"/>
                </a:lnTo>
                <a:lnTo>
                  <a:pt x="257073" y="470623"/>
                </a:lnTo>
                <a:lnTo>
                  <a:pt x="257746" y="475424"/>
                </a:lnTo>
                <a:lnTo>
                  <a:pt x="261378" y="479475"/>
                </a:lnTo>
                <a:lnTo>
                  <a:pt x="268566" y="479475"/>
                </a:lnTo>
                <a:lnTo>
                  <a:pt x="326288" y="460082"/>
                </a:lnTo>
                <a:lnTo>
                  <a:pt x="375894" y="420763"/>
                </a:lnTo>
                <a:lnTo>
                  <a:pt x="402628" y="382727"/>
                </a:lnTo>
                <a:lnTo>
                  <a:pt x="420446" y="340220"/>
                </a:lnTo>
                <a:lnTo>
                  <a:pt x="429361" y="295033"/>
                </a:lnTo>
                <a:lnTo>
                  <a:pt x="429361" y="248983"/>
                </a:lnTo>
                <a:close/>
              </a:path>
              <a:path w="670560" h="750570">
                <a:moveTo>
                  <a:pt x="669950" y="676478"/>
                </a:moveTo>
                <a:lnTo>
                  <a:pt x="664222" y="649122"/>
                </a:lnTo>
                <a:lnTo>
                  <a:pt x="648906" y="625906"/>
                </a:lnTo>
                <a:lnTo>
                  <a:pt x="648157" y="625182"/>
                </a:lnTo>
                <a:lnTo>
                  <a:pt x="648157" y="678294"/>
                </a:lnTo>
                <a:lnTo>
                  <a:pt x="645185" y="697420"/>
                </a:lnTo>
                <a:lnTo>
                  <a:pt x="612635" y="727735"/>
                </a:lnTo>
                <a:lnTo>
                  <a:pt x="604329" y="728611"/>
                </a:lnTo>
                <a:lnTo>
                  <a:pt x="595172" y="727557"/>
                </a:lnTo>
                <a:lnTo>
                  <a:pt x="586359" y="724408"/>
                </a:lnTo>
                <a:lnTo>
                  <a:pt x="578218" y="719201"/>
                </a:lnTo>
                <a:lnTo>
                  <a:pt x="571106" y="711987"/>
                </a:lnTo>
                <a:lnTo>
                  <a:pt x="473113" y="585635"/>
                </a:lnTo>
                <a:lnTo>
                  <a:pt x="487311" y="569556"/>
                </a:lnTo>
                <a:lnTo>
                  <a:pt x="520661" y="531774"/>
                </a:lnTo>
                <a:lnTo>
                  <a:pt x="633056" y="642797"/>
                </a:lnTo>
                <a:lnTo>
                  <a:pt x="644118" y="659307"/>
                </a:lnTo>
                <a:lnTo>
                  <a:pt x="648157" y="678294"/>
                </a:lnTo>
                <a:lnTo>
                  <a:pt x="648157" y="625182"/>
                </a:lnTo>
                <a:lnTo>
                  <a:pt x="553021" y="531774"/>
                </a:lnTo>
                <a:lnTo>
                  <a:pt x="508774" y="488327"/>
                </a:lnTo>
                <a:lnTo>
                  <a:pt x="505536" y="485152"/>
                </a:lnTo>
                <a:lnTo>
                  <a:pt x="505536" y="518058"/>
                </a:lnTo>
                <a:lnTo>
                  <a:pt x="459435" y="569556"/>
                </a:lnTo>
                <a:lnTo>
                  <a:pt x="436384" y="538200"/>
                </a:lnTo>
                <a:lnTo>
                  <a:pt x="433539" y="534949"/>
                </a:lnTo>
                <a:lnTo>
                  <a:pt x="433539" y="529348"/>
                </a:lnTo>
                <a:lnTo>
                  <a:pt x="456819" y="502793"/>
                </a:lnTo>
                <a:lnTo>
                  <a:pt x="467360" y="490766"/>
                </a:lnTo>
                <a:lnTo>
                  <a:pt x="468807" y="489140"/>
                </a:lnTo>
                <a:lnTo>
                  <a:pt x="470992" y="488327"/>
                </a:lnTo>
                <a:lnTo>
                  <a:pt x="475107" y="488327"/>
                </a:lnTo>
                <a:lnTo>
                  <a:pt x="477100" y="489140"/>
                </a:lnTo>
                <a:lnTo>
                  <a:pt x="478193" y="490766"/>
                </a:lnTo>
                <a:lnTo>
                  <a:pt x="505536" y="518058"/>
                </a:lnTo>
                <a:lnTo>
                  <a:pt x="505536" y="485152"/>
                </a:lnTo>
                <a:lnTo>
                  <a:pt x="494042" y="473875"/>
                </a:lnTo>
                <a:lnTo>
                  <a:pt x="488810" y="469011"/>
                </a:lnTo>
                <a:lnTo>
                  <a:pt x="488594" y="468807"/>
                </a:lnTo>
                <a:lnTo>
                  <a:pt x="481698" y="465963"/>
                </a:lnTo>
                <a:lnTo>
                  <a:pt x="471106" y="465963"/>
                </a:lnTo>
                <a:lnTo>
                  <a:pt x="467245" y="466915"/>
                </a:lnTo>
                <a:lnTo>
                  <a:pt x="463791" y="469011"/>
                </a:lnTo>
                <a:lnTo>
                  <a:pt x="451142" y="454545"/>
                </a:lnTo>
                <a:lnTo>
                  <a:pt x="447217" y="450062"/>
                </a:lnTo>
                <a:lnTo>
                  <a:pt x="447217" y="483463"/>
                </a:lnTo>
                <a:lnTo>
                  <a:pt x="429907" y="502793"/>
                </a:lnTo>
                <a:lnTo>
                  <a:pt x="416204" y="487514"/>
                </a:lnTo>
                <a:lnTo>
                  <a:pt x="403961" y="473875"/>
                </a:lnTo>
                <a:lnTo>
                  <a:pt x="412546" y="464489"/>
                </a:lnTo>
                <a:lnTo>
                  <a:pt x="416648" y="459701"/>
                </a:lnTo>
                <a:lnTo>
                  <a:pt x="420535" y="454545"/>
                </a:lnTo>
                <a:lnTo>
                  <a:pt x="447217" y="483463"/>
                </a:lnTo>
                <a:lnTo>
                  <a:pt x="447217" y="450062"/>
                </a:lnTo>
                <a:lnTo>
                  <a:pt x="434936" y="436029"/>
                </a:lnTo>
                <a:lnTo>
                  <a:pt x="458749" y="394474"/>
                </a:lnTo>
                <a:lnTo>
                  <a:pt x="475056" y="349669"/>
                </a:lnTo>
                <a:lnTo>
                  <a:pt x="483844" y="302818"/>
                </a:lnTo>
                <a:lnTo>
                  <a:pt x="485114" y="255104"/>
                </a:lnTo>
                <a:lnTo>
                  <a:pt x="478853" y="207721"/>
                </a:lnTo>
                <a:lnTo>
                  <a:pt x="465048" y="161886"/>
                </a:lnTo>
                <a:lnTo>
                  <a:pt x="464210" y="160197"/>
                </a:lnTo>
                <a:lnTo>
                  <a:pt x="464210" y="262051"/>
                </a:lnTo>
                <a:lnTo>
                  <a:pt x="462280" y="306920"/>
                </a:lnTo>
                <a:lnTo>
                  <a:pt x="453136" y="350837"/>
                </a:lnTo>
                <a:lnTo>
                  <a:pt x="436803" y="392645"/>
                </a:lnTo>
                <a:lnTo>
                  <a:pt x="413334" y="431165"/>
                </a:lnTo>
                <a:lnTo>
                  <a:pt x="384543" y="463397"/>
                </a:lnTo>
                <a:lnTo>
                  <a:pt x="351688" y="488911"/>
                </a:lnTo>
                <a:lnTo>
                  <a:pt x="316179" y="507161"/>
                </a:lnTo>
                <a:lnTo>
                  <a:pt x="278904" y="518121"/>
                </a:lnTo>
                <a:lnTo>
                  <a:pt x="240741" y="521779"/>
                </a:lnTo>
                <a:lnTo>
                  <a:pt x="198424" y="517232"/>
                </a:lnTo>
                <a:lnTo>
                  <a:pt x="157403" y="503593"/>
                </a:lnTo>
                <a:lnTo>
                  <a:pt x="118910" y="480809"/>
                </a:lnTo>
                <a:lnTo>
                  <a:pt x="84175" y="448868"/>
                </a:lnTo>
                <a:lnTo>
                  <a:pt x="55575" y="409549"/>
                </a:lnTo>
                <a:lnTo>
                  <a:pt x="35140" y="366115"/>
                </a:lnTo>
                <a:lnTo>
                  <a:pt x="22885" y="319925"/>
                </a:lnTo>
                <a:lnTo>
                  <a:pt x="18796" y="272402"/>
                </a:lnTo>
                <a:lnTo>
                  <a:pt x="22885" y="224904"/>
                </a:lnTo>
                <a:lnTo>
                  <a:pt x="35140" y="178828"/>
                </a:lnTo>
                <a:lnTo>
                  <a:pt x="55575" y="135559"/>
                </a:lnTo>
                <a:lnTo>
                  <a:pt x="84175" y="96481"/>
                </a:lnTo>
                <a:lnTo>
                  <a:pt x="118935" y="64820"/>
                </a:lnTo>
                <a:lnTo>
                  <a:pt x="157556" y="42214"/>
                </a:lnTo>
                <a:lnTo>
                  <a:pt x="198767" y="28638"/>
                </a:lnTo>
                <a:lnTo>
                  <a:pt x="241287" y="24117"/>
                </a:lnTo>
                <a:lnTo>
                  <a:pt x="283832" y="28638"/>
                </a:lnTo>
                <a:lnTo>
                  <a:pt x="325145" y="42214"/>
                </a:lnTo>
                <a:lnTo>
                  <a:pt x="363943" y="64820"/>
                </a:lnTo>
                <a:lnTo>
                  <a:pt x="398945" y="96481"/>
                </a:lnTo>
                <a:lnTo>
                  <a:pt x="426288" y="133451"/>
                </a:lnTo>
                <a:lnTo>
                  <a:pt x="446265" y="174155"/>
                </a:lnTo>
                <a:lnTo>
                  <a:pt x="458889" y="217411"/>
                </a:lnTo>
                <a:lnTo>
                  <a:pt x="464210" y="262051"/>
                </a:lnTo>
                <a:lnTo>
                  <a:pt x="464210" y="160197"/>
                </a:lnTo>
                <a:lnTo>
                  <a:pt x="443699" y="118770"/>
                </a:lnTo>
                <a:lnTo>
                  <a:pt x="414794" y="79590"/>
                </a:lnTo>
                <a:lnTo>
                  <a:pt x="376618" y="44780"/>
                </a:lnTo>
                <a:lnTo>
                  <a:pt x="341515" y="24117"/>
                </a:lnTo>
                <a:lnTo>
                  <a:pt x="334352" y="19900"/>
                </a:lnTo>
                <a:lnTo>
                  <a:pt x="289356" y="4978"/>
                </a:lnTo>
                <a:lnTo>
                  <a:pt x="242976" y="0"/>
                </a:lnTo>
                <a:lnTo>
                  <a:pt x="196621" y="4978"/>
                </a:lnTo>
                <a:lnTo>
                  <a:pt x="151638" y="19900"/>
                </a:lnTo>
                <a:lnTo>
                  <a:pt x="109397" y="44780"/>
                </a:lnTo>
                <a:lnTo>
                  <a:pt x="71234" y="79590"/>
                </a:lnTo>
                <a:lnTo>
                  <a:pt x="42837" y="117690"/>
                </a:lnTo>
                <a:lnTo>
                  <a:pt x="21526" y="159397"/>
                </a:lnTo>
                <a:lnTo>
                  <a:pt x="7302" y="203669"/>
                </a:lnTo>
                <a:lnTo>
                  <a:pt x="127" y="249466"/>
                </a:lnTo>
                <a:lnTo>
                  <a:pt x="0" y="295744"/>
                </a:lnTo>
                <a:lnTo>
                  <a:pt x="6921" y="341490"/>
                </a:lnTo>
                <a:lnTo>
                  <a:pt x="20866" y="385635"/>
                </a:lnTo>
                <a:lnTo>
                  <a:pt x="41821" y="427164"/>
                </a:lnTo>
                <a:lnTo>
                  <a:pt x="69786" y="465023"/>
                </a:lnTo>
                <a:lnTo>
                  <a:pt x="107708" y="499592"/>
                </a:lnTo>
                <a:lnTo>
                  <a:pt x="149796" y="524281"/>
                </a:lnTo>
                <a:lnTo>
                  <a:pt x="194665" y="539076"/>
                </a:lnTo>
                <a:lnTo>
                  <a:pt x="240919" y="544004"/>
                </a:lnTo>
                <a:lnTo>
                  <a:pt x="280174" y="540473"/>
                </a:lnTo>
                <a:lnTo>
                  <a:pt x="318604" y="529882"/>
                </a:lnTo>
                <a:lnTo>
                  <a:pt x="335457" y="521779"/>
                </a:lnTo>
                <a:lnTo>
                  <a:pt x="355346" y="512229"/>
                </a:lnTo>
                <a:lnTo>
                  <a:pt x="389559" y="487514"/>
                </a:lnTo>
                <a:lnTo>
                  <a:pt x="418414" y="519684"/>
                </a:lnTo>
                <a:lnTo>
                  <a:pt x="415836" y="528345"/>
                </a:lnTo>
                <a:lnTo>
                  <a:pt x="415683" y="537083"/>
                </a:lnTo>
                <a:lnTo>
                  <a:pt x="558825" y="726452"/>
                </a:lnTo>
                <a:lnTo>
                  <a:pt x="592874" y="748804"/>
                </a:lnTo>
                <a:lnTo>
                  <a:pt x="605840" y="750303"/>
                </a:lnTo>
                <a:lnTo>
                  <a:pt x="618007" y="748982"/>
                </a:lnTo>
                <a:lnTo>
                  <a:pt x="651027" y="728878"/>
                </a:lnTo>
                <a:lnTo>
                  <a:pt x="665695" y="704291"/>
                </a:lnTo>
                <a:lnTo>
                  <a:pt x="669950" y="676478"/>
                </a:lnTo>
                <a:close/>
              </a:path>
            </a:pathLst>
          </a:custGeom>
          <a:solidFill>
            <a:srgbClr val="4177B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314528"/>
            <a:ext cx="8053705" cy="1296035"/>
          </a:xfrm>
          <a:prstGeom prst="rect"/>
        </p:spPr>
        <p:txBody>
          <a:bodyPr wrap="square" lIns="0" tIns="9080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dirty="0"/>
              <a:t>Optional:</a:t>
            </a:r>
            <a:r>
              <a:rPr dirty="0" spc="-40"/>
              <a:t> </a:t>
            </a:r>
            <a:r>
              <a:rPr dirty="0"/>
              <a:t>Add</a:t>
            </a:r>
            <a:r>
              <a:rPr dirty="0" spc="-25"/>
              <a:t> </a:t>
            </a:r>
            <a:r>
              <a:rPr dirty="0"/>
              <a:t>citation</a:t>
            </a:r>
            <a:r>
              <a:rPr dirty="0" spc="-25"/>
              <a:t> </a:t>
            </a:r>
            <a:r>
              <a:rPr dirty="0"/>
              <a:t>if</a:t>
            </a:r>
            <a:r>
              <a:rPr dirty="0" spc="-25"/>
              <a:t> </a:t>
            </a:r>
            <a:r>
              <a:rPr dirty="0"/>
              <a:t>work</a:t>
            </a:r>
            <a:r>
              <a:rPr dirty="0" spc="-25"/>
              <a:t> is </a:t>
            </a:r>
            <a:r>
              <a:rPr dirty="0" spc="-10"/>
              <a:t>published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2023-01-04T21:53:25Z</dcterms:created>
  <dcterms:modified xsi:type="dcterms:W3CDTF">2023-01-04T21:53:25Z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2022-12-15T00:00:00Z</vt:filetime>
  </property>
</Properties>
</file>