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2"/>
    <p:restoredTop sz="94629"/>
  </p:normalViewPr>
  <p:slideViewPr>
    <p:cSldViewPr snapToGrid="0" snapToObjects="1">
      <p:cViewPr varScale="1">
        <p:scale>
          <a:sx n="81" d="100"/>
          <a:sy n="81" d="100"/>
        </p:scale>
        <p:origin x="20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Management of pigmented lesions in primary care: effects of electrical impedance spectroscopy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7426"/>
            <a:ext cx="10515600" cy="82905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585"/>
              </a:spcBef>
              <a:buNone/>
            </a:pP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Shayan Owji, BS</a:t>
            </a:r>
            <a:r>
              <a:rPr lang="en-US" sz="2800" spc="10" baseline="30000" dirty="0">
                <a:solidFill>
                  <a:schemeClr val="tx1"/>
                </a:solidFill>
                <a:latin typeface="+mj-lt"/>
                <a:cs typeface="Arial"/>
              </a:rPr>
              <a:t>1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, </a:t>
            </a:r>
            <a:r>
              <a:rPr lang="en-US" spc="10" dirty="0">
                <a:solidFill>
                  <a:schemeClr val="tx1"/>
                </a:solidFill>
                <a:latin typeface="+mj-lt"/>
                <a:cs typeface="Arial"/>
              </a:rPr>
              <a:t>Joseph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 Han, BS</a:t>
            </a:r>
            <a:r>
              <a:rPr lang="en-US" sz="2800" spc="10" baseline="30000" dirty="0">
                <a:solidFill>
                  <a:schemeClr val="tx1"/>
                </a:solidFill>
                <a:latin typeface="+mj-lt"/>
                <a:cs typeface="Arial"/>
              </a:rPr>
              <a:t>1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, Margaret </a:t>
            </a:r>
            <a:r>
              <a:rPr lang="en-US" sz="2800" spc="10" dirty="0" err="1">
                <a:solidFill>
                  <a:schemeClr val="tx1"/>
                </a:solidFill>
                <a:latin typeface="+mj-lt"/>
                <a:cs typeface="Arial"/>
              </a:rPr>
              <a:t>Glausser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, MD</a:t>
            </a:r>
            <a:r>
              <a:rPr lang="en-US" sz="2800" spc="10" baseline="30000" dirty="0">
                <a:solidFill>
                  <a:schemeClr val="tx1"/>
                </a:solidFill>
                <a:latin typeface="+mj-lt"/>
                <a:cs typeface="Arial"/>
              </a:rPr>
              <a:t>2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, Daniel Napolitano, MD, AAHIVS</a:t>
            </a:r>
            <a:r>
              <a:rPr lang="en-US" sz="2800" spc="10" baseline="30000" dirty="0">
                <a:solidFill>
                  <a:schemeClr val="tx1"/>
                </a:solidFill>
                <a:latin typeface="+mj-lt"/>
                <a:cs typeface="Arial"/>
              </a:rPr>
              <a:t>3</a:t>
            </a:r>
            <a:r>
              <a:rPr lang="en-US" sz="2800" spc="10" dirty="0">
                <a:solidFill>
                  <a:schemeClr val="tx1"/>
                </a:solidFill>
                <a:latin typeface="+mj-lt"/>
                <a:cs typeface="Arial"/>
              </a:rPr>
              <a:t>, Jonathan Ungar, MD</a:t>
            </a:r>
            <a:r>
              <a:rPr lang="en-US" sz="2800" spc="10" baseline="30000" dirty="0">
                <a:solidFill>
                  <a:schemeClr val="tx1"/>
                </a:solidFill>
                <a:latin typeface="+mj-lt"/>
                <a:cs typeface="Arial"/>
              </a:rPr>
              <a:t>1</a:t>
            </a:r>
            <a:endParaRPr lang="en-US" sz="2800" baseline="3000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2252577" y="4599955"/>
            <a:ext cx="8241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Department of Dermatology, Icahn School of Medicine at Mount Sinai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ea typeface="Times New Roman" panose="02020603050405020304" pitchFamily="18" charset="0"/>
              </a:rPr>
              <a:t>2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The Institute for Family Health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ea typeface="Times New Roman" panose="02020603050405020304" pitchFamily="18" charset="0"/>
              </a:rPr>
              <a:t>3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Community Healthcare Network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What effect does electrical impedance spectroscopy (EIS) use have on primary care providers’ management decisions for pigmented skin lesions?</a:t>
            </a:r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Online survey elicited biopsy/referral decisions for 12 melanocytic lesions (incl. melanomas, severely dysplastic nevi, mild-moderate dysplastic nevi) from primary care physicians and nurse practitioners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ea typeface="Times New Roman" panose="02020603050405020304" pitchFamily="18" charset="0"/>
              </a:rPr>
              <a:t>Lesions first presented as </a:t>
            </a:r>
            <a:r>
              <a:rPr lang="en-US" i="1" u="sng" dirty="0">
                <a:ea typeface="Times New Roman" panose="02020603050405020304" pitchFamily="18" charset="0"/>
              </a:rPr>
              <a:t>clinical image</a:t>
            </a:r>
            <a:r>
              <a:rPr lang="en-US" dirty="0">
                <a:ea typeface="Times New Roman" panose="02020603050405020304" pitchFamily="18" charset="0"/>
              </a:rPr>
              <a:t> (with biopsy/referral selection) and again as </a:t>
            </a:r>
            <a:r>
              <a:rPr lang="en-US" i="1" u="sng" dirty="0">
                <a:ea typeface="Times New Roman" panose="02020603050405020304" pitchFamily="18" charset="0"/>
              </a:rPr>
              <a:t>clinical image + EIS score</a:t>
            </a:r>
            <a:r>
              <a:rPr lang="en-US" dirty="0">
                <a:ea typeface="Times New Roman" panose="02020603050405020304" pitchFamily="18" charset="0"/>
              </a:rPr>
              <a:t> (with biopsy/referral selection)</a:t>
            </a:r>
          </a:p>
          <a:p>
            <a:r>
              <a:rPr lang="en-US" dirty="0">
                <a:ea typeface="Times New Roman" panose="02020603050405020304" pitchFamily="18" charset="0"/>
              </a:rPr>
              <a:t>Sensitivity/specificity of biopsy/referral decisions for melanoma &amp; severely dysplastic nevi were compared for visual examination alone vs. concurrent visual + EIS evaluation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sz="1600" dirty="0"/>
              <a:t>1354 clinical decisions made in total by 61 participants (44 physicians, 17 NPs)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Overall </a:t>
            </a:r>
            <a:r>
              <a:rPr lang="en-US" sz="1600" b="1" dirty="0">
                <a:solidFill>
                  <a:srgbClr val="FF0000"/>
                </a:solidFill>
              </a:rPr>
              <a:t>sensitivity</a:t>
            </a:r>
            <a:r>
              <a:rPr lang="en-US" sz="1600" dirty="0">
                <a:solidFill>
                  <a:schemeClr val="tx1"/>
                </a:solidFill>
              </a:rPr>
              <a:t>: Visual inspection + EIS &gt; visual inspection (90% vs. 69%; P &lt; 0.001)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Overall </a:t>
            </a:r>
            <a:r>
              <a:rPr lang="en-US" sz="1600" b="1" dirty="0">
                <a:solidFill>
                  <a:srgbClr val="FF0000"/>
                </a:solidFill>
              </a:rPr>
              <a:t>specificity</a:t>
            </a:r>
            <a:r>
              <a:rPr lang="en-US" sz="1600" dirty="0">
                <a:solidFill>
                  <a:schemeClr val="tx1"/>
                </a:solidFill>
              </a:rPr>
              <a:t>: Visual inspection + EIS &gt; visual evaluation (73% vs. 44%; P &lt; 0.001)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6E184D-5A12-B734-09F9-02877BE57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445528"/>
              </p:ext>
            </p:extLst>
          </p:nvPr>
        </p:nvGraphicFramePr>
        <p:xfrm>
          <a:off x="923457" y="2122073"/>
          <a:ext cx="10345085" cy="3891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594">
                  <a:extLst>
                    <a:ext uri="{9D8B030D-6E8A-4147-A177-3AD203B41FA5}">
                      <a16:colId xmlns:a16="http://schemas.microsoft.com/office/drawing/2014/main" val="12763042"/>
                    </a:ext>
                  </a:extLst>
                </a:gridCol>
                <a:gridCol w="618578">
                  <a:extLst>
                    <a:ext uri="{9D8B030D-6E8A-4147-A177-3AD203B41FA5}">
                      <a16:colId xmlns:a16="http://schemas.microsoft.com/office/drawing/2014/main" val="2969316876"/>
                    </a:ext>
                  </a:extLst>
                </a:gridCol>
                <a:gridCol w="521708">
                  <a:extLst>
                    <a:ext uri="{9D8B030D-6E8A-4147-A177-3AD203B41FA5}">
                      <a16:colId xmlns:a16="http://schemas.microsoft.com/office/drawing/2014/main" val="2211603359"/>
                    </a:ext>
                  </a:extLst>
                </a:gridCol>
                <a:gridCol w="737554">
                  <a:extLst>
                    <a:ext uri="{9D8B030D-6E8A-4147-A177-3AD203B41FA5}">
                      <a16:colId xmlns:a16="http://schemas.microsoft.com/office/drawing/2014/main" val="1853507054"/>
                    </a:ext>
                  </a:extLst>
                </a:gridCol>
                <a:gridCol w="623423">
                  <a:extLst>
                    <a:ext uri="{9D8B030D-6E8A-4147-A177-3AD203B41FA5}">
                      <a16:colId xmlns:a16="http://schemas.microsoft.com/office/drawing/2014/main" val="1553963092"/>
                    </a:ext>
                  </a:extLst>
                </a:gridCol>
                <a:gridCol w="624033">
                  <a:extLst>
                    <a:ext uri="{9D8B030D-6E8A-4147-A177-3AD203B41FA5}">
                      <a16:colId xmlns:a16="http://schemas.microsoft.com/office/drawing/2014/main" val="219579719"/>
                    </a:ext>
                  </a:extLst>
                </a:gridCol>
                <a:gridCol w="693682">
                  <a:extLst>
                    <a:ext uri="{9D8B030D-6E8A-4147-A177-3AD203B41FA5}">
                      <a16:colId xmlns:a16="http://schemas.microsoft.com/office/drawing/2014/main" val="3403201285"/>
                    </a:ext>
                  </a:extLst>
                </a:gridCol>
                <a:gridCol w="567559">
                  <a:extLst>
                    <a:ext uri="{9D8B030D-6E8A-4147-A177-3AD203B41FA5}">
                      <a16:colId xmlns:a16="http://schemas.microsoft.com/office/drawing/2014/main" val="1861079839"/>
                    </a:ext>
                  </a:extLst>
                </a:gridCol>
                <a:gridCol w="551793">
                  <a:extLst>
                    <a:ext uri="{9D8B030D-6E8A-4147-A177-3AD203B41FA5}">
                      <a16:colId xmlns:a16="http://schemas.microsoft.com/office/drawing/2014/main" val="1104546411"/>
                    </a:ext>
                  </a:extLst>
                </a:gridCol>
                <a:gridCol w="677917">
                  <a:extLst>
                    <a:ext uri="{9D8B030D-6E8A-4147-A177-3AD203B41FA5}">
                      <a16:colId xmlns:a16="http://schemas.microsoft.com/office/drawing/2014/main" val="3724181747"/>
                    </a:ext>
                  </a:extLst>
                </a:gridCol>
                <a:gridCol w="614856">
                  <a:extLst>
                    <a:ext uri="{9D8B030D-6E8A-4147-A177-3AD203B41FA5}">
                      <a16:colId xmlns:a16="http://schemas.microsoft.com/office/drawing/2014/main" val="1153662141"/>
                    </a:ext>
                  </a:extLst>
                </a:gridCol>
                <a:gridCol w="599089">
                  <a:extLst>
                    <a:ext uri="{9D8B030D-6E8A-4147-A177-3AD203B41FA5}">
                      <a16:colId xmlns:a16="http://schemas.microsoft.com/office/drawing/2014/main" val="863448749"/>
                    </a:ext>
                  </a:extLst>
                </a:gridCol>
                <a:gridCol w="788276">
                  <a:extLst>
                    <a:ext uri="{9D8B030D-6E8A-4147-A177-3AD203B41FA5}">
                      <a16:colId xmlns:a16="http://schemas.microsoft.com/office/drawing/2014/main" val="861261448"/>
                    </a:ext>
                  </a:extLst>
                </a:gridCol>
                <a:gridCol w="762279">
                  <a:extLst>
                    <a:ext uri="{9D8B030D-6E8A-4147-A177-3AD203B41FA5}">
                      <a16:colId xmlns:a16="http://schemas.microsoft.com/office/drawing/2014/main" val="1999908834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val="1450547487"/>
                    </a:ext>
                  </a:extLst>
                </a:gridCol>
              </a:tblGrid>
              <a:tr h="23014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Demographic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Visual Inspection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Visual Inspection and EIS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P-value, Spec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199767"/>
                  </a:ext>
                </a:extLst>
              </a:tr>
              <a:tr h="537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 (n)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FN (n)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Sens (%)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TN (n)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FP (n)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Spec (%)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 (n)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FN (n)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Sens</a:t>
                      </a:r>
                      <a:r>
                        <a:rPr lang="en-US" sz="1100" b="1" baseline="30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(%)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TN (n)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FP (n)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Spec (%)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P-value, Spec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852128"/>
                  </a:ext>
                </a:extLst>
              </a:tr>
              <a:tr h="4306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Occupation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493710"/>
                  </a:ext>
                </a:extLst>
              </a:tr>
              <a:tr h="336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Physicians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74.6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46.5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91.9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74.1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&lt;.001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1839039"/>
                  </a:ext>
                </a:extLst>
              </a:tr>
              <a:tr h="4602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Nurse practitioners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56.1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37.9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85.4 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69.0 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496458"/>
                  </a:ext>
                </a:extLst>
              </a:tr>
              <a:tr h="460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Years in practice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26632"/>
                  </a:ext>
                </a:extLst>
              </a:tr>
              <a:tr h="355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0-5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66.0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45.0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91.8 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72.9 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6305794"/>
                  </a:ext>
                </a:extLst>
              </a:tr>
              <a:tr h="36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6-14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67.2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42.5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86.9 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70.7 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40983"/>
                  </a:ext>
                </a:extLst>
              </a:tr>
              <a:tr h="355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15+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80.0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45.2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93.3 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76.2 </a:t>
                      </a:r>
                      <a:endParaRPr lang="en-US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357109"/>
                  </a:ext>
                </a:extLst>
              </a:tr>
              <a:tr h="355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Overall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69.2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44.0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90.0 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72.6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&lt;.001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31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346"/>
            <a:ext cx="10515600" cy="5207699"/>
          </a:xfrm>
        </p:spPr>
        <p:txBody>
          <a:bodyPr/>
          <a:lstStyle/>
          <a:p>
            <a:endParaRPr lang="en-US" sz="3200" dirty="0">
              <a:effectLst/>
              <a:ea typeface="Times New Roman" panose="02020603050405020304" pitchFamily="18" charset="0"/>
            </a:endParaRPr>
          </a:p>
          <a:p>
            <a:r>
              <a:rPr lang="en-US" sz="3200" dirty="0">
                <a:effectLst/>
                <a:ea typeface="Times New Roman" panose="02020603050405020304" pitchFamily="18" charset="0"/>
              </a:rPr>
              <a:t>Overall, this study suggests that diagnostic accuracy for pigmented skin lesions by primary care providers may be improved with adjunctive use of EIS with visual inspection </a:t>
            </a:r>
          </a:p>
          <a:p>
            <a:r>
              <a:rPr lang="en-US" sz="3200" dirty="0">
                <a:effectLst/>
                <a:ea typeface="Times New Roman" panose="02020603050405020304" pitchFamily="18" charset="0"/>
              </a:rPr>
              <a:t>This would ultimately improve patient care and reduce the morbidity and mortality of a melanoma diagnosis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478</Words>
  <Application>Microsoft Macintosh PowerPoint</Application>
  <PresentationFormat>Widescreen</PresentationFormat>
  <Paragraphs>162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Trebuchet MS</vt:lpstr>
      <vt:lpstr>Office Theme</vt:lpstr>
      <vt:lpstr>Management of pigmented lesions in primary care: effects of electrical impedance spectroscopy use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Owji, Shayan</cp:lastModifiedBy>
  <cp:revision>5</cp:revision>
  <dcterms:created xsi:type="dcterms:W3CDTF">2019-02-14T16:03:51Z</dcterms:created>
  <dcterms:modified xsi:type="dcterms:W3CDTF">2022-11-25T21:27:33Z</dcterms:modified>
</cp:coreProperties>
</file>