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3" r:id="rId3"/>
    <p:sldId id="264" r:id="rId4"/>
    <p:sldId id="261" r:id="rId5"/>
    <p:sldId id="262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9BD"/>
    <a:srgbClr val="FBC5B5"/>
    <a:srgbClr val="EEA121"/>
    <a:srgbClr val="1B3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38"/>
    <p:restoredTop sz="94629"/>
  </p:normalViewPr>
  <p:slideViewPr>
    <p:cSldViewPr snapToGrid="0" snapToObjects="1">
      <p:cViewPr varScale="1">
        <p:scale>
          <a:sx n="72" d="100"/>
          <a:sy n="72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5943925-C973-3142-89C9-7FBD23CD64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575"/>
            <a:ext cx="12187160" cy="685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7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&amp; Auth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68EECA-6274-CA45-88F4-44C254ABAF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1" y="11575"/>
            <a:ext cx="12189339" cy="6856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E62CC-5B40-6940-9DAC-87BD536F1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179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BF835-5CAD-1A43-9956-51DF8240D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EA12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109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B2AD6A-8823-C247-99B6-AE2CEBD45B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14" y="11575"/>
            <a:ext cx="12189339" cy="6856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42C82D-6602-C34E-A05E-82E313AA9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179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8B36B-561E-D247-B052-4329EFAE6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3555"/>
                </a:solidFill>
              </a:defRPr>
            </a:lvl1pPr>
            <a:lvl2pPr>
              <a:defRPr>
                <a:solidFill>
                  <a:srgbClr val="EEA121"/>
                </a:solidFill>
              </a:defRPr>
            </a:lvl2pPr>
            <a:lvl3pPr>
              <a:defRPr>
                <a:solidFill>
                  <a:srgbClr val="FBC5B5"/>
                </a:solidFill>
              </a:defRPr>
            </a:lvl3pPr>
            <a:lvl4pPr>
              <a:defRPr>
                <a:solidFill>
                  <a:srgbClr val="4179BD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924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5943925-C973-3142-89C9-7FBD23CD64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1" y="11575"/>
            <a:ext cx="12189339" cy="685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5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81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98E8A-B3E6-294D-9514-5C6EEE417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en-US" dirty="0"/>
              <a:t>The 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F2B13-E236-6F49-A2E7-6713D570B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079683"/>
          </a:xfrm>
        </p:spPr>
        <p:txBody>
          <a:bodyPr/>
          <a:lstStyle/>
          <a:p>
            <a:r>
              <a:rPr lang="en-GB" dirty="0">
                <a:solidFill>
                  <a:srgbClr val="4179BD"/>
                </a:solidFill>
              </a:rPr>
              <a:t>What factors influence use of </a:t>
            </a:r>
            <a:r>
              <a:rPr lang="en-GB" b="1" dirty="0">
                <a:solidFill>
                  <a:srgbClr val="4179BD"/>
                </a:solidFill>
              </a:rPr>
              <a:t>delayed prescribing in primary care </a:t>
            </a:r>
            <a:r>
              <a:rPr lang="en-GB" dirty="0">
                <a:solidFill>
                  <a:srgbClr val="4179BD"/>
                </a:solidFill>
              </a:rPr>
              <a:t>in the UK, and what is their relative importance?</a:t>
            </a:r>
          </a:p>
          <a:p>
            <a:endParaRPr lang="en-GB" dirty="0">
              <a:solidFill>
                <a:srgbClr val="4179BD"/>
              </a:solidFill>
            </a:endParaRPr>
          </a:p>
          <a:p>
            <a:pPr lvl="1"/>
            <a:r>
              <a:rPr lang="en-GB" dirty="0">
                <a:solidFill>
                  <a:srgbClr val="4179BD"/>
                </a:solidFill>
              </a:rPr>
              <a:t>Delayed prescribing (DP) has been shown to be effective in reducing unnecessary antibiotic consumption</a:t>
            </a:r>
          </a:p>
          <a:p>
            <a:endParaRPr lang="en-GB" dirty="0">
              <a:solidFill>
                <a:srgbClr val="4179BD"/>
              </a:solidFill>
            </a:endParaRPr>
          </a:p>
          <a:p>
            <a:pPr lvl="1"/>
            <a:r>
              <a:rPr lang="en-GB" dirty="0">
                <a:solidFill>
                  <a:srgbClr val="4179BD"/>
                </a:solidFill>
              </a:rPr>
              <a:t>Physician creates a prescription, but advises the patient to ‘wait and see’ whether the antibiotics are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1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F7C9D-3B7F-6D44-8591-C9B28E2F8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8731"/>
          </a:xfrm>
        </p:spPr>
        <p:txBody>
          <a:bodyPr/>
          <a:lstStyle/>
          <a:p>
            <a:r>
              <a:rPr lang="en-US" dirty="0"/>
              <a:t>Research Design and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FF268-F2F5-6646-817C-59147D779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856"/>
            <a:ext cx="10515600" cy="5043107"/>
          </a:xfrm>
        </p:spPr>
        <p:txBody>
          <a:bodyPr/>
          <a:lstStyle/>
          <a:p>
            <a:r>
              <a:rPr lang="en-GB" dirty="0">
                <a:solidFill>
                  <a:srgbClr val="4179BD"/>
                </a:solidFill>
              </a:rPr>
              <a:t>A stated choice study among UK primary care practitioners (general practitioners, GPs)</a:t>
            </a:r>
          </a:p>
          <a:p>
            <a:endParaRPr lang="en-GB" dirty="0">
              <a:solidFill>
                <a:srgbClr val="4179BD"/>
              </a:solidFill>
            </a:endParaRPr>
          </a:p>
          <a:p>
            <a:pPr lvl="1"/>
            <a:r>
              <a:rPr lang="en-GB" dirty="0">
                <a:solidFill>
                  <a:srgbClr val="4179BD"/>
                </a:solidFill>
              </a:rPr>
              <a:t>Presented GPs with a series of 15 prescribing scenarios, for a patient with a respiratory tract infection</a:t>
            </a:r>
          </a:p>
          <a:p>
            <a:pPr lvl="1"/>
            <a:r>
              <a:rPr lang="en-GB" dirty="0">
                <a:solidFill>
                  <a:srgbClr val="4179BD"/>
                </a:solidFill>
              </a:rPr>
              <a:t>Scenarios described by 8 attributes of the patient’s condition, and the discussion in the consultation</a:t>
            </a:r>
          </a:p>
          <a:p>
            <a:pPr lvl="1"/>
            <a:r>
              <a:rPr lang="en-GB" dirty="0">
                <a:solidFill>
                  <a:srgbClr val="4179BD"/>
                </a:solidFill>
              </a:rPr>
              <a:t>Choice of immediate, delayed, or no antibiotic prescription</a:t>
            </a:r>
          </a:p>
          <a:p>
            <a:pPr lvl="1"/>
            <a:r>
              <a:rPr lang="en-GB" dirty="0">
                <a:solidFill>
                  <a:srgbClr val="4179BD"/>
                </a:solidFill>
              </a:rPr>
              <a:t>Analysed using ordered logistic regression</a:t>
            </a:r>
          </a:p>
          <a:p>
            <a:pPr lvl="1"/>
            <a:r>
              <a:rPr lang="en-GB" dirty="0">
                <a:solidFill>
                  <a:srgbClr val="4179BD"/>
                </a:solidFill>
              </a:rPr>
              <a:t>161 GP respondents</a:t>
            </a:r>
            <a:endParaRPr lang="en-US" dirty="0">
              <a:solidFill>
                <a:srgbClr val="4179BD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346" y="4371688"/>
            <a:ext cx="2745881" cy="170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82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F7C9D-3B7F-6D44-8591-C9B28E2F8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8731"/>
          </a:xfrm>
        </p:spPr>
        <p:txBody>
          <a:bodyPr/>
          <a:lstStyle/>
          <a:p>
            <a:r>
              <a:rPr lang="en-US" dirty="0"/>
              <a:t>Research Design and Method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06" y="1006976"/>
            <a:ext cx="9412706" cy="58545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55706" y="255187"/>
            <a:ext cx="1636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SETTING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76203" y="5566603"/>
            <a:ext cx="244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CHOICE QUESTIONS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91338" y="1500007"/>
            <a:ext cx="3489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LEVELS OF THE ATTRIBUTES</a:t>
            </a:r>
          </a:p>
          <a:p>
            <a:pPr algn="ctr"/>
            <a:r>
              <a:rPr lang="en-GB" dirty="0">
                <a:solidFill>
                  <a:srgbClr val="C00000"/>
                </a:solidFill>
              </a:rPr>
              <a:t> vary in each scenario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260003"/>
            <a:ext cx="245444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ATTRIBUTES</a:t>
            </a:r>
          </a:p>
          <a:p>
            <a:pPr algn="ctr"/>
            <a:r>
              <a:rPr lang="en-GB" dirty="0">
                <a:solidFill>
                  <a:srgbClr val="C00000"/>
                </a:solidFill>
              </a:rPr>
              <a:t>same in all scenarios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8939463" y="462201"/>
            <a:ext cx="1670385" cy="64257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2"/>
          <p:cNvSpPr/>
          <p:nvPr/>
        </p:nvSpPr>
        <p:spPr>
          <a:xfrm>
            <a:off x="7676147" y="4788917"/>
            <a:ext cx="168442" cy="1924704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Brace 24"/>
          <p:cNvSpPr/>
          <p:nvPr/>
        </p:nvSpPr>
        <p:spPr>
          <a:xfrm>
            <a:off x="10816389" y="2146337"/>
            <a:ext cx="164434" cy="2329409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Left Brace 25"/>
          <p:cNvSpPr/>
          <p:nvPr/>
        </p:nvSpPr>
        <p:spPr>
          <a:xfrm>
            <a:off x="743956" y="2149936"/>
            <a:ext cx="94244" cy="2325810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8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9" grpId="1"/>
      <p:bldP spid="10" grpId="0" animBg="1"/>
      <p:bldP spid="10" grpId="1" animBg="1"/>
      <p:bldP spid="23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39C00-1A11-484D-862A-18589269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/>
          <a:lstStyle/>
          <a:p>
            <a:r>
              <a:rPr lang="en-US" dirty="0"/>
              <a:t>What the Research Found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E1B1B-A931-4D44-8BC6-4FD2A1E70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091" y="1124103"/>
            <a:ext cx="6061910" cy="2914048"/>
          </a:xfrm>
        </p:spPr>
        <p:txBody>
          <a:bodyPr/>
          <a:lstStyle/>
          <a:p>
            <a:r>
              <a:rPr lang="en-US" dirty="0">
                <a:solidFill>
                  <a:srgbClr val="4179BD"/>
                </a:solidFill>
              </a:rPr>
              <a:t>Identified a continuum from immediate prescription to none</a:t>
            </a:r>
          </a:p>
          <a:p>
            <a:pPr lvl="1"/>
            <a:r>
              <a:rPr lang="en-US" dirty="0">
                <a:solidFill>
                  <a:srgbClr val="4179BD"/>
                </a:solidFill>
              </a:rPr>
              <a:t>Clinical features are the strongest factors in determining location on the prescribing spectrum</a:t>
            </a:r>
          </a:p>
          <a:p>
            <a:pPr lvl="1"/>
            <a:r>
              <a:rPr lang="en-US" dirty="0">
                <a:solidFill>
                  <a:srgbClr val="4179BD"/>
                </a:solidFill>
              </a:rPr>
              <a:t>DP occupies a poorly defined, intermediate position – constant level despite changes in presentation</a:t>
            </a:r>
          </a:p>
          <a:p>
            <a:pPr lvl="1"/>
            <a:endParaRPr lang="en-US" dirty="0">
              <a:solidFill>
                <a:srgbClr val="4179BD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179B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669" y="902369"/>
            <a:ext cx="5037808" cy="34751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1215" y="3788727"/>
            <a:ext cx="65290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n-lt"/>
                <a:cs typeface="Calibri" panose="020F0502020204030204" pitchFamily="34" charset="0"/>
              </a:rPr>
              <a:t>minor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9E1B1B-A931-4D44-8BC6-4FD2A1E70819}"/>
              </a:ext>
            </a:extLst>
          </p:cNvPr>
          <p:cNvSpPr txBox="1">
            <a:spLocks/>
          </p:cNvSpPr>
          <p:nvPr/>
        </p:nvSpPr>
        <p:spPr>
          <a:xfrm>
            <a:off x="730861" y="4259885"/>
            <a:ext cx="10515600" cy="49882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355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EEA12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BC5B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179B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dirty="0">
                <a:solidFill>
                  <a:srgbClr val="4179BD"/>
                </a:solidFill>
              </a:rPr>
              <a:t>Patient preference affected the choice of prescription type, </a:t>
            </a:r>
            <a:r>
              <a:rPr lang="en-US" i="1" dirty="0">
                <a:solidFill>
                  <a:srgbClr val="4179BD"/>
                </a:solidFill>
              </a:rPr>
              <a:t>but not </a:t>
            </a:r>
            <a:r>
              <a:rPr lang="en-US" dirty="0">
                <a:solidFill>
                  <a:srgbClr val="4179BD"/>
                </a:solidFill>
              </a:rPr>
              <a:t>the decision whether to prescribe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4179BD"/>
                </a:solidFill>
              </a:rPr>
              <a:t>Individual practitioner preferences accounted for variation in prescribing strategies</a:t>
            </a:r>
          </a:p>
          <a:p>
            <a:endParaRPr lang="en-US" dirty="0">
              <a:solidFill>
                <a:srgbClr val="4179B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46461" y="3788727"/>
            <a:ext cx="8025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  <a:cs typeface="Calibri" panose="020F0502020204030204" pitchFamily="34" charset="0"/>
              </a:rPr>
              <a:t>serious </a:t>
            </a:r>
          </a:p>
        </p:txBody>
      </p:sp>
    </p:spTree>
    <p:extLst>
      <p:ext uri="{BB962C8B-B14F-4D97-AF65-F5344CB8AC3E}">
        <p14:creationId xmlns:p14="http://schemas.microsoft.com/office/powerpoint/2010/main" val="160411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9B006-40C1-804D-A904-C2770DF20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443"/>
          </a:xfrm>
        </p:spPr>
        <p:txBody>
          <a:bodyPr/>
          <a:lstStyle/>
          <a:p>
            <a:r>
              <a:rPr lang="en-US" dirty="0"/>
              <a:t>What this means for Clinical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F1C0C-798E-E44A-96E3-1A784C127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9264"/>
            <a:ext cx="10515600" cy="5207699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solidFill>
                <a:srgbClr val="4179BD"/>
              </a:solidFill>
            </a:endParaRPr>
          </a:p>
          <a:p>
            <a:r>
              <a:rPr lang="en-US" dirty="0">
                <a:solidFill>
                  <a:srgbClr val="4179BD"/>
                </a:solidFill>
              </a:rPr>
              <a:t>Variation: some GPs more averse to reduced prescribing than might be expected from clinical evidence and guidelines</a:t>
            </a:r>
          </a:p>
          <a:p>
            <a:pPr lvl="1"/>
            <a:r>
              <a:rPr lang="en-US" dirty="0">
                <a:solidFill>
                  <a:srgbClr val="4179BD"/>
                </a:solidFill>
              </a:rPr>
              <a:t>Some practitioners oppose DP – need for further research to understand objections, and identify alternative routes to safe reductions in antibiotic use</a:t>
            </a:r>
            <a:br>
              <a:rPr lang="en-US" dirty="0">
                <a:solidFill>
                  <a:srgbClr val="4179BD"/>
                </a:solidFill>
              </a:rPr>
            </a:br>
            <a:endParaRPr lang="en-US" dirty="0">
              <a:solidFill>
                <a:srgbClr val="4179BD"/>
              </a:solidFill>
            </a:endParaRPr>
          </a:p>
          <a:p>
            <a:r>
              <a:rPr lang="en-US" dirty="0">
                <a:solidFill>
                  <a:srgbClr val="4179BD"/>
                </a:solidFill>
              </a:rPr>
              <a:t>Importance of eliciting patient preference</a:t>
            </a:r>
          </a:p>
          <a:p>
            <a:pPr lvl="1"/>
            <a:r>
              <a:rPr lang="en-US" dirty="0">
                <a:solidFill>
                  <a:srgbClr val="4179BD"/>
                </a:solidFill>
              </a:rPr>
              <a:t>Particularly, expressing preference not to have antibiotics, or neutral opinion</a:t>
            </a:r>
          </a:p>
          <a:p>
            <a:pPr marL="457200" lvl="1" indent="0">
              <a:buNone/>
            </a:pPr>
            <a:endParaRPr lang="en-US" dirty="0">
              <a:solidFill>
                <a:srgbClr val="4179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297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9ccd2852-ba7b-4e44-b5c3-be86cd612ae2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414141"/>
      </a:dk1>
      <a:lt1>
        <a:srgbClr val="FFFFFF"/>
      </a:lt1>
      <a:dk2>
        <a:srgbClr val="4179BD"/>
      </a:dk2>
      <a:lt2>
        <a:srgbClr val="E7E6E6"/>
      </a:lt2>
      <a:accent1>
        <a:srgbClr val="4179BD"/>
      </a:accent1>
      <a:accent2>
        <a:srgbClr val="EEA120"/>
      </a:accent2>
      <a:accent3>
        <a:srgbClr val="FBC5B5"/>
      </a:accent3>
      <a:accent4>
        <a:srgbClr val="1B3455"/>
      </a:accent4>
      <a:accent5>
        <a:srgbClr val="414141"/>
      </a:accent5>
      <a:accent6>
        <a:srgbClr val="414141"/>
      </a:accent6>
      <a:hlink>
        <a:srgbClr val="4179BD"/>
      </a:hlink>
      <a:folHlink>
        <a:srgbClr val="1B3455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PCRG2019" id="{47FFDAD4-AAE8-AF49-BA16-D5254214DB9A}" vid="{04A9208E-0D6C-CC40-BAFE-004D06FD226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</TotalTime>
  <Words>284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Trebuchet MS</vt:lpstr>
      <vt:lpstr>Office Theme</vt:lpstr>
      <vt:lpstr>The Research Question</vt:lpstr>
      <vt:lpstr>Research Design and Method</vt:lpstr>
      <vt:lpstr>Research Design and Method</vt:lpstr>
      <vt:lpstr>What the Research Found</vt:lpstr>
      <vt:lpstr>What this means for Clinical Practice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Research Question</dc:title>
  <dc:creator>Jessica Sand</dc:creator>
  <cp:lastModifiedBy>STFM8</cp:lastModifiedBy>
  <cp:revision>18</cp:revision>
  <dcterms:created xsi:type="dcterms:W3CDTF">2019-02-14T16:03:51Z</dcterms:created>
  <dcterms:modified xsi:type="dcterms:W3CDTF">2021-03-17T14:59:25Z</dcterms:modified>
</cp:coreProperties>
</file>